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257" r:id="rId3"/>
    <p:sldId id="331" r:id="rId4"/>
    <p:sldId id="274" r:id="rId5"/>
    <p:sldId id="275" r:id="rId6"/>
    <p:sldId id="278" r:id="rId7"/>
    <p:sldId id="311" r:id="rId8"/>
    <p:sldId id="313" r:id="rId9"/>
    <p:sldId id="279" r:id="rId10"/>
    <p:sldId id="320" r:id="rId11"/>
    <p:sldId id="280" r:id="rId12"/>
    <p:sldId id="281" r:id="rId13"/>
    <p:sldId id="283" r:id="rId14"/>
    <p:sldId id="332" r:id="rId15"/>
    <p:sldId id="328" r:id="rId16"/>
    <p:sldId id="317" r:id="rId17"/>
    <p:sldId id="310" r:id="rId18"/>
    <p:sldId id="318" r:id="rId19"/>
    <p:sldId id="304" r:id="rId20"/>
    <p:sldId id="306" r:id="rId21"/>
    <p:sldId id="308" r:id="rId22"/>
    <p:sldId id="325" r:id="rId23"/>
    <p:sldId id="330" r:id="rId24"/>
    <p:sldId id="273" r:id="rId25"/>
    <p:sldId id="334" r:id="rId26"/>
    <p:sldId id="315" r:id="rId27"/>
    <p:sldId id="326"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559BA-BA15-498D-BB13-267E91F36734}" type="datetimeFigureOut">
              <a:rPr lang="tr-TR" smtClean="0"/>
              <a:t>06.11.2014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FFAD5-A860-4F9A-82AA-2E2C77A35262}" type="slidenum">
              <a:rPr lang="tr-TR" smtClean="0"/>
              <a:t>‹#›</a:t>
            </a:fld>
            <a:endParaRPr lang="tr-TR"/>
          </a:p>
        </p:txBody>
      </p:sp>
    </p:spTree>
    <p:extLst>
      <p:ext uri="{BB962C8B-B14F-4D97-AF65-F5344CB8AC3E}">
        <p14:creationId xmlns:p14="http://schemas.microsoft.com/office/powerpoint/2010/main" val="33290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8FFAD5-A860-4F9A-82AA-2E2C77A35262}" type="slidenum">
              <a:rPr lang="tr-TR" smtClean="0"/>
              <a:t>5</a:t>
            </a:fld>
            <a:endParaRPr lang="tr-TR"/>
          </a:p>
        </p:txBody>
      </p:sp>
    </p:spTree>
    <p:extLst>
      <p:ext uri="{BB962C8B-B14F-4D97-AF65-F5344CB8AC3E}">
        <p14:creationId xmlns:p14="http://schemas.microsoft.com/office/powerpoint/2010/main" val="72840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normAutofit/>
          </a:bodyPr>
          <a:lstStyle/>
          <a:p>
            <a:fld id="{F0DB3F8F-DAEC-4CD7-91C1-974D73273FF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685800" y="1600201"/>
            <a:ext cx="7772400" cy="3733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06.11.2014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3" name="Content Placeholder 12"/>
          <p:cNvSpPr>
            <a:spLocks noGrp="1"/>
          </p:cNvSpPr>
          <p:nvPr>
            <p:ph sz="quarter" idx="13"/>
          </p:nvPr>
        </p:nvSpPr>
        <p:spPr>
          <a:xfrm>
            <a:off x="6858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B736BC-8F28-40B5-AF01-1EFDF34C39BE}" type="datetimeFigureOut">
              <a:rPr lang="tr-TR" smtClean="0"/>
              <a:t>06.11.2014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0DB3F8F-DAEC-4CD7-91C1-974D73273FFB}" type="slidenum">
              <a:rPr lang="tr-TR" smtClean="0"/>
              <a:t>‹#›</a:t>
            </a:fld>
            <a:endParaRPr lang="tr-TR"/>
          </a:p>
        </p:txBody>
      </p:sp>
      <p:sp>
        <p:nvSpPr>
          <p:cNvPr id="15" name="Content Placeholder 14"/>
          <p:cNvSpPr>
            <a:spLocks noGrp="1"/>
          </p:cNvSpPr>
          <p:nvPr>
            <p:ph sz="quarter" idx="13"/>
          </p:nvPr>
        </p:nvSpPr>
        <p:spPr>
          <a:xfrm>
            <a:off x="6858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E1B736BC-8F28-40B5-AF01-1EFDF34C39BE}" type="datetimeFigureOut">
              <a:rPr lang="tr-TR" smtClean="0"/>
              <a:t>06.11.2014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1B736BC-8F28-40B5-AF01-1EFDF34C39BE}" type="datetimeFigureOut">
              <a:rPr lang="tr-TR" smtClean="0"/>
              <a:t>06.11.2014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06.11.2014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3" name="Content Placeholder 12"/>
          <p:cNvSpPr>
            <a:spLocks noGrp="1"/>
          </p:cNvSpPr>
          <p:nvPr>
            <p:ph sz="quarter" idx="13"/>
          </p:nvPr>
        </p:nvSpPr>
        <p:spPr>
          <a:xfrm>
            <a:off x="4572000" y="609600"/>
            <a:ext cx="38862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06.11.2014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E1B736BC-8F28-40B5-AF01-1EFDF34C39BE}" type="datetimeFigureOut">
              <a:rPr lang="tr-TR" smtClean="0"/>
              <a:t>06.11.2014</a:t>
            </a:fld>
            <a:endParaRPr lang="tr-T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tr-T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0DB3F8F-DAEC-4CD7-91C1-974D73273FF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rpsib.com/whatissi.asp" TargetMode="External"/><Relationship Id="rId2" Type="http://schemas.openxmlformats.org/officeDocument/2006/relationships/hyperlink" Target="http://www.isssweb.org/" TargetMode="External"/><Relationship Id="rId1" Type="http://schemas.openxmlformats.org/officeDocument/2006/relationships/slideLayout" Target="../slideLayouts/slideLayout2.xml"/><Relationship Id="rId5" Type="http://schemas.openxmlformats.org/officeDocument/2006/relationships/hyperlink" Target="http://www.crpsib.com/userfiles/File/Parent.pdf" TargetMode="External"/><Relationship Id="rId4" Type="http://schemas.openxmlformats.org/officeDocument/2006/relationships/hyperlink" Target="http://www.actforyouth.net/resources/rf/rf_nssi_1209.pdf"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escapeandreport.com/?page_id=4" TargetMode="External"/><Relationship Id="rId13" Type="http://schemas.openxmlformats.org/officeDocument/2006/relationships/hyperlink" Target="http://yaymicro.com/vector/happy-family/70984" TargetMode="External"/><Relationship Id="rId3" Type="http://schemas.openxmlformats.org/officeDocument/2006/relationships/hyperlink" Target="http://www.bilinclitercih.com/?id=258" TargetMode="External"/><Relationship Id="rId7" Type="http://schemas.openxmlformats.org/officeDocument/2006/relationships/hyperlink" Target="http://www.resimlerfrm.com/yalnizlik-resimleri.html" TargetMode="External"/><Relationship Id="rId12" Type="http://schemas.openxmlformats.org/officeDocument/2006/relationships/hyperlink" Target="http://www.customerexperienceservices.com/108/customer-effort-score-conference" TargetMode="External"/><Relationship Id="rId2" Type="http://schemas.openxmlformats.org/officeDocument/2006/relationships/hyperlink" Target="http://alwayslonliness.blogspot.com/2012/06/sometimes-when-one-person-is-missing.html" TargetMode="External"/><Relationship Id="rId1" Type="http://schemas.openxmlformats.org/officeDocument/2006/relationships/slideLayout" Target="../slideLayouts/slideLayout2.xml"/><Relationship Id="rId6" Type="http://schemas.openxmlformats.org/officeDocument/2006/relationships/hyperlink" Target="http://kidsroomzoom.wordpress.com/2011/08/02/belle-boo" TargetMode="External"/><Relationship Id="rId11" Type="http://schemas.openxmlformats.org/officeDocument/2006/relationships/hyperlink" Target="http://mdarena.blogspot.com/2009/05/cartoon-classics_14.html" TargetMode="External"/><Relationship Id="rId5" Type="http://schemas.openxmlformats.org/officeDocument/2006/relationships/hyperlink" Target="http://fotogaleri.stargazete.com/album/haber/686132/12/Guncel" TargetMode="External"/><Relationship Id="rId10" Type="http://schemas.openxmlformats.org/officeDocument/2006/relationships/hyperlink" Target="http://www.dusunvebasar.com/yusuf-ozkan-ozburun-aile-ici-iletisim-seminerleri/index.html" TargetMode="External"/><Relationship Id="rId4" Type="http://schemas.openxmlformats.org/officeDocument/2006/relationships/hyperlink" Target="http://www.fotosearch.com/photos-images/family-problems.html" TargetMode="External"/><Relationship Id="rId9" Type="http://schemas.openxmlformats.org/officeDocument/2006/relationships/hyperlink" Target="http://www.popscreen.com/tagged/d&#252;nyal&#305;k" TargetMode="External"/><Relationship Id="rId14" Type="http://schemas.openxmlformats.org/officeDocument/2006/relationships/hyperlink" Target="http://www.malatya.gov.tr/?modul=detay&amp;k_id=339&amp;m_id=2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076056" y="2564904"/>
            <a:ext cx="3886200" cy="2388096"/>
          </a:xfrm>
        </p:spPr>
        <p:txBody>
          <a:bodyPr>
            <a:noAutofit/>
          </a:bodyPr>
          <a:lstStyle/>
          <a:p>
            <a:pPr algn="ctr"/>
            <a:r>
              <a:rPr lang="tr-TR" sz="4800" dirty="0" smtClean="0">
                <a:latin typeface="Arial Black" pitchFamily="34" charset="0"/>
              </a:rPr>
              <a:t>KENDİNE ZARAR VERME DAVRANIŞI</a:t>
            </a:r>
            <a:endParaRPr lang="tr-TR" sz="4800" dirty="0">
              <a:latin typeface="Arial Black" pitchFamily="34" charset="0"/>
            </a:endParaRPr>
          </a:p>
        </p:txBody>
      </p:sp>
      <p:pic>
        <p:nvPicPr>
          <p:cNvPr id="1026" name="Picture 2" descr="PH02074U"/>
          <p:cNvPicPr>
            <a:picLocks noChangeAspect="1" noChangeArrowheads="1"/>
          </p:cNvPicPr>
          <p:nvPr/>
        </p:nvPicPr>
        <p:blipFill>
          <a:blip r:embed="rId2">
            <a:extLst>
              <a:ext uri="{28A0092B-C50C-407E-A947-70E740481C1C}">
                <a14:useLocalDpi xmlns:a14="http://schemas.microsoft.com/office/drawing/2010/main" val="0"/>
              </a:ext>
            </a:extLst>
          </a:blip>
          <a:srcRect l="511" r="511"/>
          <a:stretch>
            <a:fillRect/>
          </a:stretch>
        </p:blipFill>
        <p:spPr bwMode="auto">
          <a:xfrm>
            <a:off x="0" y="29344"/>
            <a:ext cx="4906025" cy="51998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Metin kutusu 2"/>
          <p:cNvSpPr txBox="1"/>
          <p:nvPr/>
        </p:nvSpPr>
        <p:spPr>
          <a:xfrm>
            <a:off x="1476416" y="6519446"/>
            <a:ext cx="6336704" cy="338554"/>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600" b="1" dirty="0" smtClean="0">
                <a:solidFill>
                  <a:schemeClr val="bg1"/>
                </a:solidFill>
                <a:latin typeface="Times New Roman" panose="02020603050405020304" pitchFamily="18" charset="0"/>
                <a:cs typeface="Times New Roman" panose="02020603050405020304" pitchFamily="18" charset="0"/>
              </a:rPr>
              <a:t>ÇANKAYA REHBERLİK VE ARAŞTIRMA MERKEZİ</a:t>
            </a:r>
            <a:endParaRPr lang="tr-TR" sz="1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37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endParaRPr lang="tr-TR" dirty="0"/>
          </a:p>
        </p:txBody>
      </p:sp>
      <p:sp>
        <p:nvSpPr>
          <p:cNvPr id="3" name="İçerik Yer Tutucusu 2"/>
          <p:cNvSpPr>
            <a:spLocks noGrp="1"/>
          </p:cNvSpPr>
          <p:nvPr>
            <p:ph idx="1"/>
          </p:nvPr>
        </p:nvSpPr>
        <p:spPr>
          <a:xfrm>
            <a:off x="611560" y="1484784"/>
            <a:ext cx="7772400" cy="3733800"/>
          </a:xfrm>
        </p:spPr>
        <p:txBody>
          <a:bodyPr>
            <a:normAutofit/>
          </a:bodyPr>
          <a:lstStyle/>
          <a:p>
            <a:pPr marL="68580" indent="0">
              <a:buNone/>
            </a:pPr>
            <a:r>
              <a:rPr lang="tr-TR" dirty="0" smtClean="0">
                <a:latin typeface="Arial" pitchFamily="34" charset="0"/>
                <a:cs typeface="Arial" pitchFamily="34" charset="0"/>
              </a:rPr>
              <a:t>7. Olumsuz </a:t>
            </a:r>
            <a:r>
              <a:rPr lang="tr-TR" dirty="0">
                <a:latin typeface="Arial" pitchFamily="34" charset="0"/>
                <a:cs typeface="Arial" pitchFamily="34" charset="0"/>
              </a:rPr>
              <a:t>aile </a:t>
            </a:r>
            <a:r>
              <a:rPr lang="tr-TR" dirty="0" smtClean="0">
                <a:latin typeface="Arial" pitchFamily="34" charset="0"/>
                <a:cs typeface="Arial" pitchFamily="34" charset="0"/>
              </a:rPr>
              <a:t>tutumları</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8 Duygusal izolasyon</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9. Yeme bozuklukları</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10 Depresyon</a:t>
            </a:r>
          </a:p>
          <a:p>
            <a:pPr marL="68580" indent="0">
              <a:buNone/>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11. Çeşitli </a:t>
            </a:r>
            <a:r>
              <a:rPr lang="tr-TR" dirty="0">
                <a:latin typeface="Arial" pitchFamily="34" charset="0"/>
                <a:cs typeface="Arial" pitchFamily="34" charset="0"/>
              </a:rPr>
              <a:t>kişilik bozuklukları ya da psikolojik rahatsızlıklar gibi.</a:t>
            </a:r>
          </a:p>
          <a:p>
            <a:endParaRPr lang="tr-TR" dirty="0"/>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53825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İSTİSMAR</a:t>
            </a:r>
            <a:endParaRPr lang="tr-TR" dirty="0">
              <a:latin typeface="Arial" pitchFamily="34" charset="0"/>
              <a:cs typeface="Arial" pitchFamily="34" charset="0"/>
            </a:endParaRPr>
          </a:p>
        </p:txBody>
      </p:sp>
      <p:sp>
        <p:nvSpPr>
          <p:cNvPr id="3" name="İçerik Yer Tutucusu 2"/>
          <p:cNvSpPr>
            <a:spLocks noGrp="1"/>
          </p:cNvSpPr>
          <p:nvPr>
            <p:ph idx="1"/>
          </p:nvPr>
        </p:nvSpPr>
        <p:spPr>
          <a:xfrm>
            <a:off x="323528" y="1600201"/>
            <a:ext cx="8352928" cy="3733800"/>
          </a:xfrm>
        </p:spPr>
        <p:txBody>
          <a:bodyPr>
            <a:normAutofit/>
          </a:bodyPr>
          <a:lstStyle/>
          <a:p>
            <a:pPr marL="68580" indent="0" algn="just">
              <a:buNone/>
            </a:pPr>
            <a:r>
              <a:rPr lang="tr-TR" sz="3000" dirty="0" smtClean="0">
                <a:latin typeface="Arial" pitchFamily="34" charset="0"/>
                <a:cs typeface="Arial" pitchFamily="34" charset="0"/>
              </a:rPr>
              <a:t>	</a:t>
            </a:r>
          </a:p>
          <a:p>
            <a:pPr marL="68580" indent="0" algn="just">
              <a:buNone/>
            </a:pPr>
            <a:r>
              <a:rPr lang="tr-TR" sz="3000" dirty="0" smtClean="0">
                <a:latin typeface="Arial" pitchFamily="34" charset="0"/>
                <a:cs typeface="Arial" pitchFamily="34" charset="0"/>
              </a:rPr>
              <a:t>	Çocukluk </a:t>
            </a:r>
            <a:r>
              <a:rPr lang="tr-TR" sz="3000" dirty="0">
                <a:latin typeface="Arial" pitchFamily="34" charset="0"/>
                <a:cs typeface="Arial" pitchFamily="34" charset="0"/>
              </a:rPr>
              <a:t>çağında fiziksel ve cinsel </a:t>
            </a:r>
            <a:r>
              <a:rPr lang="tr-TR" sz="3000" dirty="0" smtClean="0">
                <a:latin typeface="Arial" pitchFamily="34" charset="0"/>
                <a:cs typeface="Arial" pitchFamily="34" charset="0"/>
              </a:rPr>
              <a:t>istismara </a:t>
            </a:r>
            <a:r>
              <a:rPr lang="tr-TR" sz="3000" dirty="0">
                <a:latin typeface="Arial" pitchFamily="34" charset="0"/>
                <a:cs typeface="Arial" pitchFamily="34" charset="0"/>
              </a:rPr>
              <a:t>maruz kalmak ilerleyen yaşlarda kişilik bozukluklarına ve kendine zarar verme davranışına </a:t>
            </a:r>
            <a:r>
              <a:rPr lang="tr-TR" sz="3000" dirty="0" smtClean="0">
                <a:latin typeface="Arial" pitchFamily="34" charset="0"/>
                <a:cs typeface="Arial" pitchFamily="34" charset="0"/>
              </a:rPr>
              <a:t>sebep olabilir.</a:t>
            </a:r>
          </a:p>
          <a:p>
            <a:pPr marL="68580" indent="0" algn="just">
              <a:buNone/>
            </a:pPr>
            <a:r>
              <a:rPr lang="tr-TR" sz="3000" dirty="0">
                <a:latin typeface="Arial" pitchFamily="34" charset="0"/>
                <a:cs typeface="Arial" pitchFamily="34" charset="0"/>
              </a:rPr>
              <a:t>	</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943307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2600" dirty="0" smtClean="0">
                <a:latin typeface="Arial" pitchFamily="34" charset="0"/>
                <a:cs typeface="Arial" pitchFamily="34" charset="0"/>
              </a:rPr>
              <a:t/>
            </a:r>
            <a:br>
              <a:rPr lang="tr-TR" sz="2600" dirty="0" smtClean="0">
                <a:latin typeface="Arial" pitchFamily="34" charset="0"/>
                <a:cs typeface="Arial" pitchFamily="34" charset="0"/>
              </a:rPr>
            </a:br>
            <a:r>
              <a:rPr lang="tr-TR" sz="2600" dirty="0" err="1" smtClean="0">
                <a:latin typeface="Arial" pitchFamily="34" charset="0"/>
                <a:cs typeface="Arial" pitchFamily="34" charset="0"/>
              </a:rPr>
              <a:t>İstİsmara</a:t>
            </a:r>
            <a:r>
              <a:rPr lang="tr-TR" sz="2600" dirty="0" smtClean="0">
                <a:latin typeface="Arial" pitchFamily="34" charset="0"/>
                <a:cs typeface="Arial" pitchFamily="34" charset="0"/>
              </a:rPr>
              <a:t> </a:t>
            </a:r>
            <a:r>
              <a:rPr lang="tr-TR" sz="2600" dirty="0">
                <a:latin typeface="Arial" pitchFamily="34" charset="0"/>
                <a:cs typeface="Arial" pitchFamily="34" charset="0"/>
              </a:rPr>
              <a:t>uğrayan </a:t>
            </a:r>
            <a:r>
              <a:rPr lang="tr-TR" sz="2600" dirty="0" err="1" smtClean="0">
                <a:latin typeface="Arial" pitchFamily="34" charset="0"/>
                <a:cs typeface="Arial" pitchFamily="34" charset="0"/>
              </a:rPr>
              <a:t>kİşİlerİn</a:t>
            </a:r>
            <a:r>
              <a:rPr lang="tr-TR" sz="2600" dirty="0" smtClean="0">
                <a:latin typeface="Arial" pitchFamily="34" charset="0"/>
                <a:cs typeface="Arial" pitchFamily="34" charset="0"/>
              </a:rPr>
              <a:t> </a:t>
            </a:r>
            <a:r>
              <a:rPr lang="tr-TR" sz="2600" dirty="0" err="1" smtClean="0">
                <a:latin typeface="Arial" pitchFamily="34" charset="0"/>
                <a:cs typeface="Arial" pitchFamily="34" charset="0"/>
              </a:rPr>
              <a:t>kendİlerİNE</a:t>
            </a:r>
            <a:r>
              <a:rPr lang="tr-TR" sz="2600" dirty="0" smtClean="0">
                <a:latin typeface="Arial" pitchFamily="34" charset="0"/>
                <a:cs typeface="Arial" pitchFamily="34" charset="0"/>
              </a:rPr>
              <a:t> ZARAR VERMELERİNİN </a:t>
            </a:r>
            <a:r>
              <a:rPr lang="tr-TR" sz="2600" dirty="0" err="1" smtClean="0">
                <a:latin typeface="Arial" pitchFamily="34" charset="0"/>
                <a:cs typeface="Arial" pitchFamily="34" charset="0"/>
              </a:rPr>
              <a:t>nedenlerİ</a:t>
            </a:r>
            <a:r>
              <a:rPr lang="tr-TR" sz="2600" dirty="0">
                <a:latin typeface="Arial" pitchFamily="34" charset="0"/>
                <a:cs typeface="Arial" pitchFamily="34" charset="0"/>
              </a:rPr>
              <a:t/>
            </a:r>
            <a:br>
              <a:rPr lang="tr-TR" sz="2600" dirty="0">
                <a:latin typeface="Arial" pitchFamily="34" charset="0"/>
                <a:cs typeface="Arial" pitchFamily="34" charset="0"/>
              </a:rPr>
            </a:br>
            <a:endParaRPr lang="tr-TR" sz="2600" dirty="0">
              <a:latin typeface="Arial" pitchFamily="34" charset="0"/>
              <a:cs typeface="Arial" pitchFamily="34" charset="0"/>
            </a:endParaRPr>
          </a:p>
        </p:txBody>
      </p:sp>
      <p:sp>
        <p:nvSpPr>
          <p:cNvPr id="3" name="İçerik Yer Tutucusu 2"/>
          <p:cNvSpPr>
            <a:spLocks noGrp="1"/>
          </p:cNvSpPr>
          <p:nvPr>
            <p:ph idx="1"/>
          </p:nvPr>
        </p:nvSpPr>
        <p:spPr>
          <a:xfrm>
            <a:off x="683568" y="1412776"/>
            <a:ext cx="7772400" cy="4421087"/>
          </a:xfrm>
        </p:spPr>
        <p:txBody>
          <a:bodyPr>
            <a:noAutofit/>
          </a:bodyPr>
          <a:lstStyle/>
          <a:p>
            <a:r>
              <a:rPr lang="tr-TR" sz="2600" dirty="0" smtClean="0">
                <a:latin typeface="Arial" pitchFamily="34" charset="0"/>
                <a:cs typeface="Arial" pitchFamily="34" charset="0"/>
              </a:rPr>
              <a:t>Kendilerini cezalandırma,</a:t>
            </a:r>
          </a:p>
          <a:p>
            <a:r>
              <a:rPr lang="tr-TR" sz="2600" dirty="0" smtClean="0">
                <a:latin typeface="Arial" pitchFamily="34" charset="0"/>
                <a:cs typeface="Arial" pitchFamily="34" charset="0"/>
              </a:rPr>
              <a:t>Duyguları </a:t>
            </a:r>
            <a:r>
              <a:rPr lang="tr-TR" sz="2600" dirty="0">
                <a:latin typeface="Arial" pitchFamily="34" charset="0"/>
                <a:cs typeface="Arial" pitchFamily="34" charset="0"/>
              </a:rPr>
              <a:t>bastırmadaki </a:t>
            </a:r>
            <a:r>
              <a:rPr lang="tr-TR" sz="2600" dirty="0" smtClean="0">
                <a:latin typeface="Arial" pitchFamily="34" charset="0"/>
                <a:cs typeface="Arial" pitchFamily="34" charset="0"/>
              </a:rPr>
              <a:t>yetersizlik,</a:t>
            </a:r>
            <a:endParaRPr lang="tr-TR" sz="2600" dirty="0">
              <a:latin typeface="Arial" pitchFamily="34" charset="0"/>
              <a:cs typeface="Arial" pitchFamily="34" charset="0"/>
            </a:endParaRPr>
          </a:p>
          <a:p>
            <a:r>
              <a:rPr lang="tr-TR" sz="2600" dirty="0" smtClean="0">
                <a:latin typeface="Arial" pitchFamily="34" charset="0"/>
                <a:cs typeface="Arial" pitchFamily="34" charset="0"/>
              </a:rPr>
              <a:t>Başa </a:t>
            </a:r>
            <a:r>
              <a:rPr lang="tr-TR" sz="2600" dirty="0">
                <a:latin typeface="Arial" pitchFamily="34" charset="0"/>
                <a:cs typeface="Arial" pitchFamily="34" charset="0"/>
              </a:rPr>
              <a:t>çıkmada </a:t>
            </a:r>
            <a:r>
              <a:rPr lang="tr-TR" sz="2600" dirty="0" smtClean="0">
                <a:latin typeface="Arial" pitchFamily="34" charset="0"/>
                <a:cs typeface="Arial" pitchFamily="34" charset="0"/>
              </a:rPr>
              <a:t>yetersizlik</a:t>
            </a:r>
            <a:r>
              <a:rPr lang="tr-TR" sz="2600" dirty="0">
                <a:latin typeface="Arial" pitchFamily="34" charset="0"/>
                <a:cs typeface="Arial" pitchFamily="34" charset="0"/>
              </a:rPr>
              <a:t>,</a:t>
            </a:r>
            <a:endParaRPr lang="tr-TR" sz="2600" dirty="0" smtClean="0">
              <a:latin typeface="Arial" pitchFamily="34" charset="0"/>
              <a:cs typeface="Arial" pitchFamily="34" charset="0"/>
            </a:endParaRPr>
          </a:p>
          <a:p>
            <a:r>
              <a:rPr lang="tr-TR" sz="2600" dirty="0" smtClean="0">
                <a:latin typeface="Arial" pitchFamily="34" charset="0"/>
                <a:cs typeface="Arial" pitchFamily="34" charset="0"/>
              </a:rPr>
              <a:t>Kendilik </a:t>
            </a:r>
            <a:r>
              <a:rPr lang="tr-TR" sz="2600" dirty="0">
                <a:latin typeface="Arial" pitchFamily="34" charset="0"/>
                <a:cs typeface="Arial" pitchFamily="34" charset="0"/>
              </a:rPr>
              <a:t>kontrollerini </a:t>
            </a:r>
            <a:r>
              <a:rPr lang="tr-TR" sz="2600" dirty="0" smtClean="0">
                <a:latin typeface="Arial" pitchFamily="34" charset="0"/>
                <a:cs typeface="Arial" pitchFamily="34" charset="0"/>
              </a:rPr>
              <a:t>sağlamak</a:t>
            </a:r>
            <a:r>
              <a:rPr lang="tr-TR" sz="2600" dirty="0">
                <a:latin typeface="Arial" pitchFamily="34" charset="0"/>
                <a:cs typeface="Arial" pitchFamily="34" charset="0"/>
              </a:rPr>
              <a:t>,</a:t>
            </a:r>
          </a:p>
          <a:p>
            <a:r>
              <a:rPr lang="tr-TR" sz="2600" dirty="0" smtClean="0">
                <a:latin typeface="Arial" pitchFamily="34" charset="0"/>
                <a:cs typeface="Arial" pitchFamily="34" charset="0"/>
              </a:rPr>
              <a:t>İntikam almak,</a:t>
            </a:r>
          </a:p>
          <a:p>
            <a:r>
              <a:rPr lang="tr-TR" sz="2600" dirty="0" smtClean="0">
                <a:latin typeface="Arial" pitchFamily="34" charset="0"/>
                <a:cs typeface="Arial" pitchFamily="34" charset="0"/>
              </a:rPr>
              <a:t>Yaşadıklarını </a:t>
            </a:r>
            <a:r>
              <a:rPr lang="tr-TR" sz="2600" dirty="0">
                <a:latin typeface="Arial" pitchFamily="34" charset="0"/>
                <a:cs typeface="Arial" pitchFamily="34" charset="0"/>
              </a:rPr>
              <a:t>kendilerine </a:t>
            </a:r>
            <a:r>
              <a:rPr lang="tr-TR" sz="2600" dirty="0" smtClean="0">
                <a:latin typeface="Arial" pitchFamily="34" charset="0"/>
                <a:cs typeface="Arial" pitchFamily="34" charset="0"/>
              </a:rPr>
              <a:t>göstermek</a:t>
            </a:r>
            <a:r>
              <a:rPr lang="tr-TR" sz="2600" dirty="0">
                <a:latin typeface="Arial" pitchFamily="34" charset="0"/>
                <a:cs typeface="Arial" pitchFamily="34" charset="0"/>
              </a:rPr>
              <a:t>,</a:t>
            </a:r>
            <a:endParaRPr lang="tr-TR" sz="2600" dirty="0" smtClean="0">
              <a:latin typeface="Arial" pitchFamily="34" charset="0"/>
              <a:cs typeface="Arial" pitchFamily="34" charset="0"/>
            </a:endParaRPr>
          </a:p>
          <a:p>
            <a:r>
              <a:rPr lang="tr-TR" sz="2600" dirty="0" smtClean="0">
                <a:latin typeface="Arial" pitchFamily="34" charset="0"/>
                <a:cs typeface="Arial" pitchFamily="34" charset="0"/>
              </a:rPr>
              <a:t>Öfkenin </a:t>
            </a:r>
            <a:r>
              <a:rPr lang="tr-TR" sz="2600" dirty="0">
                <a:latin typeface="Arial" pitchFamily="34" charset="0"/>
                <a:cs typeface="Arial" pitchFamily="34" charset="0"/>
              </a:rPr>
              <a:t>farkına </a:t>
            </a:r>
            <a:r>
              <a:rPr lang="tr-TR" sz="2600" dirty="0" smtClean="0">
                <a:latin typeface="Arial" pitchFamily="34" charset="0"/>
                <a:cs typeface="Arial" pitchFamily="34" charset="0"/>
              </a:rPr>
              <a:t>varmak, </a:t>
            </a:r>
          </a:p>
          <a:p>
            <a:r>
              <a:rPr lang="tr-TR" sz="2600" dirty="0" smtClean="0">
                <a:latin typeface="Arial" pitchFamily="34" charset="0"/>
                <a:cs typeface="Arial" pitchFamily="34" charset="0"/>
              </a:rPr>
              <a:t>Sembolleştirme</a:t>
            </a:r>
            <a:r>
              <a:rPr lang="tr-TR" sz="2600" dirty="0">
                <a:latin typeface="Arial" pitchFamily="34" charset="0"/>
                <a:cs typeface="Arial" pitchFamily="34" charset="0"/>
              </a:rPr>
              <a:t>.</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451463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64704"/>
            <a:ext cx="7772400" cy="850106"/>
          </a:xfrm>
        </p:spPr>
        <p:txBody>
          <a:bodyPr>
            <a:noAutofit/>
          </a:bodyPr>
          <a:lstStyle/>
          <a:p>
            <a:pPr algn="ct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NEDEN BİREYLER </a:t>
            </a:r>
            <a:r>
              <a:rPr lang="tr-TR" sz="2400" dirty="0">
                <a:latin typeface="Arial" pitchFamily="34" charset="0"/>
                <a:cs typeface="Arial" pitchFamily="34" charset="0"/>
              </a:rPr>
              <a:t>KENDİNLERİNE ZARAR VEREN DAVRANIŞLAR SERGİLER?</a:t>
            </a:r>
            <a:br>
              <a:rPr lang="tr-TR" sz="2400" dirty="0">
                <a:latin typeface="Arial" pitchFamily="34" charset="0"/>
                <a:cs typeface="Arial" pitchFamily="34" charset="0"/>
              </a:rPr>
            </a:br>
            <a:endParaRPr lang="tr-TR" sz="2400" dirty="0">
              <a:latin typeface="Arial" pitchFamily="34" charset="0"/>
              <a:cs typeface="Arial" pitchFamily="34" charset="0"/>
            </a:endParaRPr>
          </a:p>
        </p:txBody>
      </p:sp>
      <p:sp>
        <p:nvSpPr>
          <p:cNvPr id="3" name="İçerik Yer Tutucusu 2"/>
          <p:cNvSpPr>
            <a:spLocks noGrp="1"/>
          </p:cNvSpPr>
          <p:nvPr>
            <p:ph idx="1"/>
          </p:nvPr>
        </p:nvSpPr>
        <p:spPr>
          <a:xfrm>
            <a:off x="179512" y="1340768"/>
            <a:ext cx="8712968" cy="4392488"/>
          </a:xfrm>
        </p:spPr>
        <p:txBody>
          <a:bodyPr>
            <a:noAutofit/>
          </a:bodyPr>
          <a:lstStyle/>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a:p>
            <a:r>
              <a:rPr lang="tr-TR" sz="2400" dirty="0" smtClean="0">
                <a:latin typeface="Arial" pitchFamily="34" charset="0"/>
                <a:cs typeface="Arial" pitchFamily="34" charset="0"/>
              </a:rPr>
              <a:t>Kendine </a:t>
            </a:r>
            <a:r>
              <a:rPr lang="tr-TR" sz="2400" dirty="0">
                <a:latin typeface="Arial" pitchFamily="34" charset="0"/>
                <a:cs typeface="Arial" pitchFamily="34" charset="0"/>
              </a:rPr>
              <a:t>acı veren duyguları hafifletme ve gerilimi </a:t>
            </a:r>
            <a:r>
              <a:rPr lang="tr-TR" sz="2400" dirty="0" smtClean="0">
                <a:latin typeface="Arial" pitchFamily="34" charset="0"/>
                <a:cs typeface="Arial" pitchFamily="34" charset="0"/>
              </a:rPr>
              <a:t>azaltma</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Yaşadıkları </a:t>
            </a:r>
            <a:r>
              <a:rPr lang="tr-TR" sz="2400" dirty="0">
                <a:latin typeface="Arial" pitchFamily="34" charset="0"/>
                <a:cs typeface="Arial" pitchFamily="34" charset="0"/>
              </a:rPr>
              <a:t>duygusal acıyı fiziksel acıyla unutmaya </a:t>
            </a:r>
            <a:r>
              <a:rPr lang="tr-TR" sz="2400" dirty="0" smtClean="0">
                <a:latin typeface="Arial" pitchFamily="34" charset="0"/>
                <a:cs typeface="Arial" pitchFamily="34" charset="0"/>
              </a:rPr>
              <a:t>çalışma</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Yoğun ve başa çıkılamayan olumsuz duygularla baş edebilme</a:t>
            </a:r>
          </a:p>
          <a:p>
            <a:pPr marL="68580" indent="0">
              <a:buNone/>
            </a:pPr>
            <a:endParaRPr lang="tr-TR" sz="24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38956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64704"/>
            <a:ext cx="7772400" cy="3733800"/>
          </a:xfrm>
        </p:spPr>
        <p:txBody>
          <a:bodyPr>
            <a:noAutofit/>
          </a:bodyPr>
          <a:lstStyle/>
          <a:p>
            <a:r>
              <a:rPr lang="tr-TR" sz="3000" dirty="0">
                <a:latin typeface="Arial" panose="020B0604020202020204" pitchFamily="34" charset="0"/>
                <a:cs typeface="Arial" panose="020B0604020202020204" pitchFamily="34" charset="0"/>
              </a:rPr>
              <a:t>Kendine zarar verdikten sonra ise bireyler bir süre rahat ve huzurlu hissettiklerini dile getirmişlerdir</a:t>
            </a:r>
            <a:r>
              <a:rPr lang="tr-TR" sz="3000" b="1" dirty="0">
                <a:latin typeface="Arial" panose="020B0604020202020204" pitchFamily="34" charset="0"/>
                <a:cs typeface="Arial" panose="020B0604020202020204" pitchFamily="34" charset="0"/>
              </a:rPr>
              <a:t>. </a:t>
            </a:r>
            <a:endParaRPr lang="tr-TR" sz="3000" b="1" dirty="0" smtClean="0">
              <a:latin typeface="Arial" panose="020B0604020202020204" pitchFamily="34" charset="0"/>
              <a:cs typeface="Arial" panose="020B0604020202020204" pitchFamily="34" charset="0"/>
            </a:endParaRPr>
          </a:p>
          <a:p>
            <a:r>
              <a:rPr lang="tr-TR" sz="3000" b="1" dirty="0" smtClean="0">
                <a:latin typeface="Arial" panose="020B0604020202020204" pitchFamily="34" charset="0"/>
                <a:cs typeface="Arial" panose="020B0604020202020204" pitchFamily="34" charset="0"/>
              </a:rPr>
              <a:t>Ancak </a:t>
            </a:r>
            <a:r>
              <a:rPr lang="tr-TR" sz="3000" b="1" dirty="0">
                <a:latin typeface="Arial" panose="020B0604020202020204" pitchFamily="34" charset="0"/>
                <a:cs typeface="Arial" panose="020B0604020202020204" pitchFamily="34" charset="0"/>
              </a:rPr>
              <a:t>bu hisler geçicidir ve muhtemelen kişiler bu davranışın altında yatan problemleri fark edip, olanlarla yüzleşinceye ve sağlıklı başa çıkma mekanizmaları oluşturuncaya kadar kendilerine zarar vermeye devam edeceklerdir. </a:t>
            </a:r>
            <a:endParaRPr lang="tr-TR" sz="3000" dirty="0">
              <a:latin typeface="Arial" panose="020B0604020202020204" pitchFamily="34" charset="0"/>
              <a:cs typeface="Arial" panose="020B0604020202020204"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314309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27784" y="354448"/>
            <a:ext cx="5686400" cy="3733800"/>
          </a:xfrm>
        </p:spPr>
        <p:txBody>
          <a:bodyPr>
            <a:normAutofit lnSpcReduction="10000"/>
          </a:bodyPr>
          <a:lstStyle/>
          <a:p>
            <a:endParaRPr lang="tr-TR" dirty="0" smtClean="0">
              <a:latin typeface="Arial" pitchFamily="34" charset="0"/>
              <a:cs typeface="Arial" pitchFamily="34" charset="0"/>
            </a:endParaRPr>
          </a:p>
          <a:p>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Kendine </a:t>
            </a:r>
            <a:r>
              <a:rPr lang="tr-TR" dirty="0">
                <a:latin typeface="Arial" pitchFamily="34" charset="0"/>
                <a:cs typeface="Arial" pitchFamily="34" charset="0"/>
              </a:rPr>
              <a:t>zarar verme, bilinçli, seçilmiş, kasıtlı bir </a:t>
            </a:r>
            <a:r>
              <a:rPr lang="tr-TR" dirty="0" err="1" smtClean="0">
                <a:latin typeface="Arial" pitchFamily="34" charset="0"/>
                <a:cs typeface="Arial" pitchFamily="34" charset="0"/>
              </a:rPr>
              <a:t>İNTiHAR</a:t>
            </a:r>
            <a:r>
              <a:rPr lang="tr-TR" dirty="0" smtClean="0">
                <a:latin typeface="Arial" pitchFamily="34" charset="0"/>
                <a:cs typeface="Arial" pitchFamily="34" charset="0"/>
              </a:rPr>
              <a:t> DENEMESİ DEGİLDİR</a:t>
            </a:r>
            <a:r>
              <a:rPr lang="tr-TR" dirty="0">
                <a:latin typeface="Arial" pitchFamily="34" charset="0"/>
                <a:cs typeface="Arial" pitchFamily="34" charset="0"/>
              </a:rPr>
              <a:t>. </a:t>
            </a:r>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Bu </a:t>
            </a:r>
            <a:r>
              <a:rPr lang="tr-TR" dirty="0">
                <a:latin typeface="Arial" pitchFamily="34" charset="0"/>
                <a:cs typeface="Arial" pitchFamily="34" charset="0"/>
              </a:rPr>
              <a:t>konuda özel eğitimli uzmanlarca tedavisi gerekir. Gerekli tedavi adımları atılmazsa, gerekli başka alternatifler, daha sağlıklı basa çıkmak metotları terapilerle öğretilmezse çok daha ciddi sonuçlar ortaya çıkabilir.</a:t>
            </a:r>
          </a:p>
          <a:p>
            <a:endParaRPr lang="tr-TR" dirty="0">
              <a:latin typeface="Arial" pitchFamily="34" charset="0"/>
              <a:cs typeface="Arial" pitchFamily="34" charset="0"/>
            </a:endParaRPr>
          </a:p>
        </p:txBody>
      </p:sp>
      <p:pic>
        <p:nvPicPr>
          <p:cNvPr id="3076" name="Picture 4" descr="http://t2.gstatic.com/images?q=tbn:ANd9GcT7jI8rr8pMVs3EbwGTJ2_0viE0LdwGijiBBhjk9BHKiayzZYTe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92696"/>
            <a:ext cx="1944216" cy="4104456"/>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834491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72400" cy="3733800"/>
          </a:xfrm>
        </p:spPr>
        <p:txBody>
          <a:bodyPr>
            <a:normAutofit lnSpcReduction="10000"/>
          </a:bodyPr>
          <a:lstStyle/>
          <a:p>
            <a:r>
              <a:rPr lang="tr-TR" dirty="0" smtClean="0">
                <a:latin typeface="Arial" pitchFamily="34" charset="0"/>
                <a:cs typeface="Arial" pitchFamily="34" charset="0"/>
              </a:rPr>
              <a:t>Üzüntü</a:t>
            </a:r>
          </a:p>
          <a:p>
            <a:r>
              <a:rPr lang="tr-TR" dirty="0" smtClean="0">
                <a:latin typeface="Arial" pitchFamily="34" charset="0"/>
                <a:cs typeface="Arial" pitchFamily="34" charset="0"/>
              </a:rPr>
              <a:t>Öfke</a:t>
            </a:r>
          </a:p>
          <a:p>
            <a:r>
              <a:rPr lang="tr-TR" dirty="0" smtClean="0">
                <a:latin typeface="Arial" pitchFamily="34" charset="0"/>
                <a:cs typeface="Arial" pitchFamily="34" charset="0"/>
              </a:rPr>
              <a:t>Korku</a:t>
            </a:r>
          </a:p>
          <a:p>
            <a:r>
              <a:rPr lang="tr-TR" dirty="0" smtClean="0">
                <a:latin typeface="Arial" pitchFamily="34" charset="0"/>
                <a:cs typeface="Arial" pitchFamily="34" charset="0"/>
              </a:rPr>
              <a:t>Utanma</a:t>
            </a:r>
          </a:p>
          <a:p>
            <a:r>
              <a:rPr lang="tr-TR" dirty="0" smtClean="0">
                <a:latin typeface="Arial" pitchFamily="34" charset="0"/>
                <a:cs typeface="Arial" pitchFamily="34" charset="0"/>
              </a:rPr>
              <a:t>Suçluluk</a:t>
            </a:r>
          </a:p>
          <a:p>
            <a:r>
              <a:rPr lang="tr-TR" dirty="0" smtClean="0">
                <a:latin typeface="Arial" pitchFamily="34" charset="0"/>
                <a:cs typeface="Arial" pitchFamily="34" charset="0"/>
              </a:rPr>
              <a:t>Yalnızlık</a:t>
            </a:r>
          </a:p>
          <a:p>
            <a:r>
              <a:rPr lang="tr-TR" dirty="0" smtClean="0">
                <a:latin typeface="Arial" pitchFamily="34" charset="0"/>
                <a:cs typeface="Arial" pitchFamily="34" charset="0"/>
              </a:rPr>
              <a:t>Boşluk hissi</a:t>
            </a:r>
          </a:p>
          <a:p>
            <a:r>
              <a:rPr lang="tr-TR" dirty="0" smtClean="0">
                <a:latin typeface="Arial" pitchFamily="34" charset="0"/>
                <a:cs typeface="Arial" pitchFamily="34" charset="0"/>
              </a:rPr>
              <a:t>Nefret </a:t>
            </a:r>
          </a:p>
          <a:p>
            <a:r>
              <a:rPr lang="tr-TR" dirty="0" smtClean="0">
                <a:latin typeface="Arial" pitchFamily="34" charset="0"/>
                <a:cs typeface="Arial" pitchFamily="34" charset="0"/>
              </a:rPr>
              <a:t>Çaresizlik</a:t>
            </a:r>
          </a:p>
          <a:p>
            <a:r>
              <a:rPr lang="tr-TR" dirty="0" smtClean="0">
                <a:latin typeface="Arial" pitchFamily="34" charset="0"/>
                <a:cs typeface="Arial" pitchFamily="34" charset="0"/>
              </a:rPr>
              <a:t>Duygusal hissizlik ya da </a:t>
            </a:r>
            <a:r>
              <a:rPr lang="tr-TR" dirty="0" err="1" smtClean="0">
                <a:latin typeface="Arial" pitchFamily="34" charset="0"/>
                <a:cs typeface="Arial" pitchFamily="34" charset="0"/>
              </a:rPr>
              <a:t>uyuşmuşluk</a:t>
            </a:r>
            <a:r>
              <a:rPr lang="tr-TR" dirty="0" smtClean="0">
                <a:latin typeface="Arial" pitchFamily="34" charset="0"/>
                <a:cs typeface="Arial" pitchFamily="34" charset="0"/>
              </a:rPr>
              <a:t> hissi</a:t>
            </a:r>
            <a:endParaRPr lang="tr-TR" dirty="0">
              <a:latin typeface="Arial" pitchFamily="34" charset="0"/>
              <a:cs typeface="Arial" pitchFamily="34" charset="0"/>
            </a:endParaRPr>
          </a:p>
        </p:txBody>
      </p:sp>
      <p:sp>
        <p:nvSpPr>
          <p:cNvPr id="2" name="Başlık 1"/>
          <p:cNvSpPr>
            <a:spLocks noGrp="1"/>
          </p:cNvSpPr>
          <p:nvPr>
            <p:ph type="title"/>
          </p:nvPr>
        </p:nvSpPr>
        <p:spPr/>
        <p:txBody>
          <a:bodyPr>
            <a:noAutofit/>
          </a:bodyPr>
          <a:lstStyle/>
          <a:p>
            <a:pPr algn="ctr"/>
            <a:r>
              <a:rPr lang="tr-TR" sz="3800" dirty="0" smtClean="0">
                <a:latin typeface="Arial" pitchFamily="34" charset="0"/>
                <a:cs typeface="Arial" pitchFamily="34" charset="0"/>
              </a:rPr>
              <a:t/>
            </a:r>
            <a:br>
              <a:rPr lang="tr-TR" sz="3800" dirty="0" smtClean="0">
                <a:latin typeface="Arial" pitchFamily="34" charset="0"/>
                <a:cs typeface="Arial" pitchFamily="34" charset="0"/>
              </a:rPr>
            </a:br>
            <a:r>
              <a:rPr lang="tr-TR" sz="3800" dirty="0" smtClean="0">
                <a:latin typeface="Arial" pitchFamily="34" charset="0"/>
                <a:cs typeface="Arial" pitchFamily="34" charset="0"/>
              </a:rPr>
              <a:t>duygular</a:t>
            </a:r>
            <a:r>
              <a:rPr lang="tr-TR" sz="3800" dirty="0">
                <a:latin typeface="Arial" pitchFamily="34" charset="0"/>
                <a:cs typeface="Arial" pitchFamily="34" charset="0"/>
              </a:rPr>
              <a:t/>
            </a:r>
            <a:br>
              <a:rPr lang="tr-TR" sz="3800" dirty="0">
                <a:latin typeface="Arial" pitchFamily="34" charset="0"/>
                <a:cs typeface="Arial" pitchFamily="34" charset="0"/>
              </a:rPr>
            </a:br>
            <a:endParaRPr lang="tr-TR" sz="38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7084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2510" y="692696"/>
            <a:ext cx="5595689" cy="4641305"/>
          </a:xfrm>
        </p:spPr>
        <p:txBody>
          <a:bodyPr/>
          <a:lstStyle/>
          <a:p>
            <a:pPr marL="68580" indent="0" algn="ctr">
              <a:buNone/>
            </a:pPr>
            <a:r>
              <a:rPr lang="tr-TR" b="1" dirty="0" smtClean="0">
                <a:latin typeface="Arial" pitchFamily="34" charset="0"/>
                <a:cs typeface="Arial" pitchFamily="34" charset="0"/>
              </a:rPr>
              <a:t>KENDİNE ZARAR VEREN BİR GENÇ DUYGULARINI ŞU ŞEKİLDE İFADE ETMİŞTİR:</a:t>
            </a:r>
          </a:p>
          <a:p>
            <a:pPr marL="68580" indent="0" algn="ctr">
              <a:buNone/>
            </a:pPr>
            <a:endParaRPr lang="tr-TR" b="1" dirty="0">
              <a:latin typeface="Arial" pitchFamily="34" charset="0"/>
              <a:cs typeface="Arial" pitchFamily="34" charset="0"/>
            </a:endParaRPr>
          </a:p>
          <a:p>
            <a:pPr marL="68580" indent="0">
              <a:buNone/>
            </a:pPr>
            <a:r>
              <a:rPr lang="tr-TR" b="1" dirty="0" smtClean="0">
                <a:latin typeface="Arial" pitchFamily="34" charset="0"/>
                <a:cs typeface="Arial" pitchFamily="34" charset="0"/>
              </a:rPr>
              <a:t>‘….</a:t>
            </a:r>
            <a:r>
              <a:rPr lang="tr-TR" b="1" dirty="0">
                <a:latin typeface="Arial" pitchFamily="34" charset="0"/>
                <a:cs typeface="Arial" pitchFamily="34" charset="0"/>
              </a:rPr>
              <a:t>Duygusal acılar gerçek değildir ve bunu iyileştiremezsin, eğer onu dışsallaştırırsan o zaman gerçek olur, onu görebilirsin… bu acıyı içimden atmam ve başka bir yere taşımam gerekiyor </a:t>
            </a:r>
            <a:endParaRPr lang="tr-TR" dirty="0">
              <a:latin typeface="Arial" pitchFamily="34" charset="0"/>
              <a:cs typeface="Arial"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08720"/>
            <a:ext cx="246697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3794037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YANLIŞ </a:t>
            </a:r>
            <a:r>
              <a:rPr lang="tr-TR" dirty="0" err="1" smtClean="0">
                <a:latin typeface="Arial" pitchFamily="34" charset="0"/>
                <a:cs typeface="Arial" pitchFamily="34" charset="0"/>
              </a:rPr>
              <a:t>bİlİnenler</a:t>
            </a:r>
            <a:r>
              <a:rPr lang="tr-TR" dirty="0">
                <a:latin typeface="Arial" pitchFamily="34" charset="0"/>
                <a:cs typeface="Arial" pitchFamily="34" charset="0"/>
              </a:rPr>
              <a:t/>
            </a:r>
            <a:br>
              <a:rPr lang="tr-TR" dirty="0">
                <a:latin typeface="Arial" pitchFamily="34" charset="0"/>
                <a:cs typeface="Arial" pitchFamily="34" charset="0"/>
              </a:rPr>
            </a:br>
            <a:endParaRPr lang="tr-TR" dirty="0">
              <a:latin typeface="Arial" pitchFamily="34" charset="0"/>
              <a:cs typeface="Arial" pitchFamily="34" charset="0"/>
            </a:endParaRPr>
          </a:p>
        </p:txBody>
      </p:sp>
      <p:sp>
        <p:nvSpPr>
          <p:cNvPr id="3" name="İçerik Yer Tutucusu 2"/>
          <p:cNvSpPr>
            <a:spLocks noGrp="1"/>
          </p:cNvSpPr>
          <p:nvPr>
            <p:ph idx="1"/>
          </p:nvPr>
        </p:nvSpPr>
        <p:spPr>
          <a:xfrm>
            <a:off x="683568" y="1700808"/>
            <a:ext cx="7772400" cy="3733800"/>
          </a:xfrm>
        </p:spPr>
        <p:txBody>
          <a:bodyPr>
            <a:normAutofit/>
          </a:bodyPr>
          <a:lstStyle/>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başarılmamış bir </a:t>
            </a:r>
            <a:r>
              <a:rPr lang="tr-TR" dirty="0" smtClean="0">
                <a:latin typeface="Arial" pitchFamily="34" charset="0"/>
                <a:cs typeface="Arial" pitchFamily="34" charset="0"/>
              </a:rPr>
              <a:t>intihardır</a:t>
            </a:r>
          </a:p>
          <a:p>
            <a:pPr lvl="0"/>
            <a:endParaRPr lang="tr-TR" dirty="0" smtClean="0">
              <a:latin typeface="Arial" pitchFamily="34" charset="0"/>
              <a:cs typeface="Arial" pitchFamily="34" charset="0"/>
            </a:endParaRPr>
          </a:p>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sadece dikkat çekmek için </a:t>
            </a:r>
            <a:r>
              <a:rPr lang="tr-TR" dirty="0" smtClean="0">
                <a:latin typeface="Arial" pitchFamily="34" charset="0"/>
                <a:cs typeface="Arial" pitchFamily="34" charset="0"/>
              </a:rPr>
              <a:t>yapılır</a:t>
            </a:r>
          </a:p>
          <a:p>
            <a:pPr lvl="0"/>
            <a:endParaRPr lang="tr-TR" dirty="0" smtClean="0">
              <a:latin typeface="Arial" pitchFamily="34" charset="0"/>
              <a:cs typeface="Arial" pitchFamily="34" charset="0"/>
            </a:endParaRPr>
          </a:p>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çılgınlık </a:t>
            </a:r>
            <a:r>
              <a:rPr lang="tr-TR" dirty="0" smtClean="0">
                <a:latin typeface="Arial" pitchFamily="34" charset="0"/>
                <a:cs typeface="Arial" pitchFamily="34" charset="0"/>
              </a:rPr>
              <a:t>işaretidir</a:t>
            </a:r>
            <a:endParaRPr lang="tr-TR" dirty="0">
              <a:latin typeface="Arial" pitchFamily="34" charset="0"/>
              <a:cs typeface="Arial" pitchFamily="34" charset="0"/>
            </a:endParaRPr>
          </a:p>
          <a:p>
            <a:pPr lvl="0"/>
            <a:endParaRPr lang="tr-TR" dirty="0">
              <a:latin typeface="Arial" pitchFamily="34" charset="0"/>
              <a:cs typeface="Arial" pitchFamily="34" charset="0"/>
            </a:endParaRPr>
          </a:p>
          <a:p>
            <a:pPr lvl="0"/>
            <a:r>
              <a:rPr lang="tr-TR" dirty="0">
                <a:latin typeface="Arial" pitchFamily="34" charset="0"/>
                <a:cs typeface="Arial" pitchFamily="34" charset="0"/>
              </a:rPr>
              <a:t>Kendine zarar veren kişi başkaları için de </a:t>
            </a:r>
            <a:r>
              <a:rPr lang="tr-TR" dirty="0" smtClean="0">
                <a:latin typeface="Arial" pitchFamily="34" charset="0"/>
                <a:cs typeface="Arial" pitchFamily="34" charset="0"/>
              </a:rPr>
              <a:t>tehlikelidir</a:t>
            </a:r>
            <a:endParaRPr lang="tr-TR"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792092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340768"/>
            <a:ext cx="7772400" cy="3993233"/>
          </a:xfrm>
        </p:spPr>
        <p:txBody>
          <a:bodyPr>
            <a:normAutofit/>
          </a:bodyPr>
          <a:lstStyle/>
          <a:p>
            <a:r>
              <a:rPr lang="tr-TR" dirty="0" smtClean="0">
                <a:latin typeface="Arial" pitchFamily="34" charset="0"/>
                <a:cs typeface="Arial" pitchFamily="34" charset="0"/>
              </a:rPr>
              <a:t>1</a:t>
            </a:r>
            <a:r>
              <a:rPr lang="tr-TR" dirty="0">
                <a:latin typeface="Arial" pitchFamily="34" charset="0"/>
                <a:cs typeface="Arial" pitchFamily="34" charset="0"/>
              </a:rPr>
              <a:t>. KARAR </a:t>
            </a:r>
            <a:r>
              <a:rPr lang="tr-TR" dirty="0" smtClean="0">
                <a:latin typeface="Arial" pitchFamily="34" charset="0"/>
                <a:cs typeface="Arial" pitchFamily="34" charset="0"/>
              </a:rPr>
              <a:t>ÖNCESİ- Reddetme</a:t>
            </a:r>
            <a:endParaRPr lang="tr-TR" dirty="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2</a:t>
            </a:r>
            <a:r>
              <a:rPr lang="tr-TR" dirty="0">
                <a:latin typeface="Arial" pitchFamily="34" charset="0"/>
                <a:cs typeface="Arial" pitchFamily="34" charset="0"/>
              </a:rPr>
              <a:t>. </a:t>
            </a:r>
            <a:r>
              <a:rPr lang="tr-TR" dirty="0" smtClean="0">
                <a:latin typeface="Arial" pitchFamily="34" charset="0"/>
                <a:cs typeface="Arial" pitchFamily="34" charset="0"/>
              </a:rPr>
              <a:t>DÜŞÜNCE- Değişimin düşüncede başlaması</a:t>
            </a:r>
            <a:endParaRPr lang="tr-TR" dirty="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3</a:t>
            </a:r>
            <a:r>
              <a:rPr lang="tr-TR" dirty="0">
                <a:latin typeface="Arial" pitchFamily="34" charset="0"/>
                <a:cs typeface="Arial" pitchFamily="34" charset="0"/>
              </a:rPr>
              <a:t>. </a:t>
            </a:r>
            <a:r>
              <a:rPr lang="tr-TR" dirty="0" smtClean="0">
                <a:latin typeface="Arial" pitchFamily="34" charset="0"/>
                <a:cs typeface="Arial" pitchFamily="34" charset="0"/>
              </a:rPr>
              <a:t>HAZIRLIK- Anlaşma yapma</a:t>
            </a:r>
          </a:p>
          <a:p>
            <a:endParaRPr lang="tr-TR" dirty="0" smtClean="0">
              <a:latin typeface="Arial" pitchFamily="34" charset="0"/>
              <a:cs typeface="Arial" pitchFamily="34" charset="0"/>
            </a:endParaRPr>
          </a:p>
          <a:p>
            <a:r>
              <a:rPr lang="tr-TR" dirty="0" smtClean="0">
                <a:latin typeface="Arial" pitchFamily="34" charset="0"/>
                <a:cs typeface="Arial" pitchFamily="34" charset="0"/>
              </a:rPr>
              <a:t>4</a:t>
            </a:r>
            <a:r>
              <a:rPr lang="tr-TR" dirty="0">
                <a:latin typeface="Arial" pitchFamily="34" charset="0"/>
                <a:cs typeface="Arial" pitchFamily="34" charset="0"/>
              </a:rPr>
              <a:t>. </a:t>
            </a:r>
            <a:r>
              <a:rPr lang="tr-TR" dirty="0" smtClean="0">
                <a:latin typeface="Arial" pitchFamily="34" charset="0"/>
                <a:cs typeface="Arial" pitchFamily="34" charset="0"/>
              </a:rPr>
              <a:t>EYLEM- İlk adım</a:t>
            </a:r>
          </a:p>
          <a:p>
            <a:endParaRPr lang="tr-TR" dirty="0" smtClean="0">
              <a:latin typeface="Arial" pitchFamily="34" charset="0"/>
              <a:cs typeface="Arial" pitchFamily="34" charset="0"/>
            </a:endParaRPr>
          </a:p>
          <a:p>
            <a:r>
              <a:rPr lang="tr-TR" dirty="0" smtClean="0">
                <a:latin typeface="Arial" pitchFamily="34" charset="0"/>
                <a:cs typeface="Arial" pitchFamily="34" charset="0"/>
              </a:rPr>
              <a:t>5</a:t>
            </a:r>
            <a:r>
              <a:rPr lang="tr-TR" dirty="0">
                <a:latin typeface="Arial" pitchFamily="34" charset="0"/>
                <a:cs typeface="Arial" pitchFamily="34" charset="0"/>
              </a:rPr>
              <a:t>. </a:t>
            </a:r>
            <a:r>
              <a:rPr lang="tr-TR" dirty="0" smtClean="0">
                <a:latin typeface="Arial" pitchFamily="34" charset="0"/>
                <a:cs typeface="Arial" pitchFamily="34" charset="0"/>
              </a:rPr>
              <a:t>SÜRDÜRME- Sürekliliği sağlamaya dönük çabalar.</a:t>
            </a:r>
            <a:endParaRPr lang="tr-TR" dirty="0">
              <a:latin typeface="Arial" pitchFamily="34" charset="0"/>
              <a:cs typeface="Arial" pitchFamily="34" charset="0"/>
            </a:endParaRPr>
          </a:p>
        </p:txBody>
      </p:sp>
      <p:sp>
        <p:nvSpPr>
          <p:cNvPr id="4" name="Başlık 3"/>
          <p:cNvSpPr>
            <a:spLocks noGrp="1"/>
          </p:cNvSpPr>
          <p:nvPr>
            <p:ph type="title"/>
          </p:nvPr>
        </p:nvSpPr>
        <p:spPr>
          <a:xfrm>
            <a:off x="685800" y="274638"/>
            <a:ext cx="7772400" cy="850106"/>
          </a:xfrm>
        </p:spPr>
        <p:txBody>
          <a:bodyPr>
            <a:normAutofit fontScale="90000"/>
          </a:bodyPr>
          <a:lstStyle/>
          <a:p>
            <a:pPr algn="ct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DEĞİŞİMİN </a:t>
            </a:r>
            <a:r>
              <a:rPr lang="tr-TR" dirty="0">
                <a:latin typeface="Arial" pitchFamily="34" charset="0"/>
                <a:cs typeface="Arial" pitchFamily="34" charset="0"/>
              </a:rPr>
              <a:t>BEŞ AŞAMASI</a:t>
            </a:r>
            <a:br>
              <a:rPr lang="tr-TR" dirty="0">
                <a:latin typeface="Arial" pitchFamily="34" charset="0"/>
                <a:cs typeface="Arial" pitchFamily="34" charset="0"/>
              </a:rPr>
            </a:br>
            <a:endParaRPr lang="tr-TR" dirty="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3398439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745152"/>
          </a:xfrm>
        </p:spPr>
        <p:txBody>
          <a:bodyPr>
            <a:normAutofit/>
          </a:bodyPr>
          <a:lstStyle/>
          <a:p>
            <a:pPr algn="ctr"/>
            <a:r>
              <a:rPr lang="tr-TR" dirty="0" smtClean="0">
                <a:latin typeface="Arial" pitchFamily="34" charset="0"/>
                <a:cs typeface="Arial" pitchFamily="34" charset="0"/>
              </a:rPr>
              <a:t>TANIM</a:t>
            </a:r>
            <a:endParaRPr lang="tr-TR" dirty="0">
              <a:latin typeface="Arial" pitchFamily="34" charset="0"/>
              <a:cs typeface="Arial" pitchFamily="34" charset="0"/>
            </a:endParaRPr>
          </a:p>
        </p:txBody>
      </p:sp>
      <p:sp>
        <p:nvSpPr>
          <p:cNvPr id="3" name="İçerik Yer Tutucusu 2"/>
          <p:cNvSpPr>
            <a:spLocks noGrp="1"/>
          </p:cNvSpPr>
          <p:nvPr>
            <p:ph idx="1"/>
          </p:nvPr>
        </p:nvSpPr>
        <p:spPr>
          <a:xfrm>
            <a:off x="1043492" y="1556792"/>
            <a:ext cx="6777317" cy="4275837"/>
          </a:xfrm>
        </p:spPr>
        <p:txBody>
          <a:bodyPr>
            <a:normAutofit/>
          </a:bodyPr>
          <a:lstStyle/>
          <a:p>
            <a:pPr algn="just"/>
            <a:r>
              <a:rPr lang="tr-TR" sz="3000" dirty="0">
                <a:latin typeface="Arial" pitchFamily="34" charset="0"/>
                <a:cs typeface="Arial" pitchFamily="34" charset="0"/>
              </a:rPr>
              <a:t>Kendine zarar verme </a:t>
            </a:r>
            <a:r>
              <a:rPr lang="tr-TR" sz="3000" dirty="0" smtClean="0">
                <a:latin typeface="Arial" pitchFamily="34" charset="0"/>
                <a:cs typeface="Arial" pitchFamily="34" charset="0"/>
              </a:rPr>
              <a:t>davranışı:</a:t>
            </a:r>
          </a:p>
          <a:p>
            <a:pPr marL="68580" indent="0">
              <a:buNone/>
            </a:pPr>
            <a:r>
              <a:rPr lang="tr-TR" sz="3000" dirty="0" smtClean="0">
                <a:latin typeface="Arial" pitchFamily="34" charset="0"/>
                <a:cs typeface="Arial" pitchFamily="34" charset="0"/>
              </a:rPr>
              <a:t>Yaşamını </a:t>
            </a:r>
            <a:r>
              <a:rPr lang="tr-TR" sz="3000" dirty="0">
                <a:latin typeface="Arial" pitchFamily="34" charset="0"/>
                <a:cs typeface="Arial" pitchFamily="34" charset="0"/>
              </a:rPr>
              <a:t>sonlandırma amacı olmaksızın kişinin bilinçli bir şekilde kendi beden dokularına zarar vermesi olarak tanımlanmıştır. </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1874910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4624"/>
            <a:ext cx="7772400" cy="706090"/>
          </a:xfrm>
        </p:spPr>
        <p:txBody>
          <a:bodyPr>
            <a:normAutofit/>
          </a:bodyPr>
          <a:lstStyle/>
          <a:p>
            <a:pPr algn="ctr"/>
            <a:r>
              <a:rPr lang="tr-TR" sz="3200" dirty="0" smtClean="0">
                <a:latin typeface="Arial" pitchFamily="34" charset="0"/>
                <a:cs typeface="Arial" pitchFamily="34" charset="0"/>
              </a:rPr>
              <a:t>Öğretmenler İÇİN </a:t>
            </a:r>
            <a:r>
              <a:rPr lang="tr-TR" sz="3200" dirty="0" err="1" smtClean="0">
                <a:latin typeface="Arial" pitchFamily="34" charset="0"/>
                <a:cs typeface="Arial" pitchFamily="34" charset="0"/>
              </a:rPr>
              <a:t>önerİler</a:t>
            </a:r>
            <a:endParaRPr lang="tr-TR" sz="3200" dirty="0">
              <a:latin typeface="Arial" pitchFamily="34" charset="0"/>
              <a:cs typeface="Arial" pitchFamily="34" charset="0"/>
            </a:endParaRPr>
          </a:p>
        </p:txBody>
      </p:sp>
      <p:sp>
        <p:nvSpPr>
          <p:cNvPr id="3" name="İçerik Yer Tutucusu 2"/>
          <p:cNvSpPr>
            <a:spLocks noGrp="1"/>
          </p:cNvSpPr>
          <p:nvPr>
            <p:ph idx="1"/>
          </p:nvPr>
        </p:nvSpPr>
        <p:spPr>
          <a:xfrm>
            <a:off x="251520" y="764704"/>
            <a:ext cx="8640960" cy="4896544"/>
          </a:xfrm>
        </p:spPr>
        <p:txBody>
          <a:bodyPr>
            <a:noAutofit/>
          </a:bodyPr>
          <a:lstStyle/>
          <a:p>
            <a:r>
              <a:rPr lang="tr-TR" sz="1700" dirty="0" smtClean="0">
                <a:latin typeface="Arial" pitchFamily="34" charset="0"/>
                <a:cs typeface="Arial" pitchFamily="34" charset="0"/>
              </a:rPr>
              <a:t>Olay diğer </a:t>
            </a:r>
            <a:r>
              <a:rPr lang="tr-TR" sz="1700" dirty="0">
                <a:latin typeface="Arial" pitchFamily="34" charset="0"/>
                <a:cs typeface="Arial" pitchFamily="34" charset="0"/>
              </a:rPr>
              <a:t>öğrencilerin bulunduğu bir </a:t>
            </a:r>
            <a:r>
              <a:rPr lang="tr-TR" sz="1700" dirty="0" smtClean="0">
                <a:latin typeface="Arial" pitchFamily="34" charset="0"/>
                <a:cs typeface="Arial" pitchFamily="34" charset="0"/>
              </a:rPr>
              <a:t>ortamda olduysa </a:t>
            </a:r>
            <a:r>
              <a:rPr lang="tr-TR" sz="1700" dirty="0">
                <a:latin typeface="Arial" pitchFamily="34" charset="0"/>
                <a:cs typeface="Arial" pitchFamily="34" charset="0"/>
              </a:rPr>
              <a:t>öğrenciyi bu ortamdan </a:t>
            </a:r>
            <a:r>
              <a:rPr lang="tr-TR" sz="1700" dirty="0" smtClean="0">
                <a:latin typeface="Arial" pitchFamily="34" charset="0"/>
                <a:cs typeface="Arial" pitchFamily="34" charset="0"/>
              </a:rPr>
              <a:t>çıkarın</a:t>
            </a:r>
            <a:r>
              <a:rPr lang="tr-TR" sz="1700" dirty="0">
                <a:latin typeface="Arial" pitchFamily="34" charset="0"/>
                <a:cs typeface="Arial" pitchFamily="34" charset="0"/>
              </a:rPr>
              <a:t> </a:t>
            </a:r>
            <a:r>
              <a:rPr lang="tr-TR" sz="1700" dirty="0" smtClean="0">
                <a:latin typeface="Arial" pitchFamily="34" charset="0"/>
                <a:cs typeface="Arial" pitchFamily="34" charset="0"/>
              </a:rPr>
              <a:t>ve pansuman yapılabilecek bir odaya götürün. Öncelikle kesi/yara derin olsun ya da olmasın pansuman yapılmasını sağlayın. </a:t>
            </a:r>
          </a:p>
          <a:p>
            <a:endParaRPr lang="tr-TR" sz="1700" dirty="0" smtClean="0">
              <a:latin typeface="Arial" pitchFamily="34" charset="0"/>
              <a:cs typeface="Arial" pitchFamily="34" charset="0"/>
            </a:endParaRPr>
          </a:p>
          <a:p>
            <a:pPr lvl="0"/>
            <a:r>
              <a:rPr lang="tr-TR" sz="1700" dirty="0">
                <a:latin typeface="Arial" pitchFamily="34" charset="0"/>
                <a:cs typeface="Arial" pitchFamily="34" charset="0"/>
              </a:rPr>
              <a:t>İdarecinizi ve okul rehber öğretmenini mutlaka bilgilendirin. </a:t>
            </a:r>
            <a:endParaRPr lang="tr-TR" sz="1700" dirty="0" smtClean="0">
              <a:latin typeface="Arial" pitchFamily="34" charset="0"/>
              <a:cs typeface="Arial" pitchFamily="34" charset="0"/>
            </a:endParaRPr>
          </a:p>
          <a:p>
            <a:pPr lvl="0"/>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Bu süreçte aşırı </a:t>
            </a:r>
            <a:r>
              <a:rPr lang="tr-TR" sz="1700" dirty="0">
                <a:latin typeface="Arial" pitchFamily="34" charset="0"/>
                <a:cs typeface="Arial" pitchFamily="34" charset="0"/>
              </a:rPr>
              <a:t>tepkiler vermekten kaçının. </a:t>
            </a:r>
            <a:endParaRPr lang="tr-TR" sz="1700" dirty="0" smtClean="0">
              <a:latin typeface="Arial" pitchFamily="34" charset="0"/>
              <a:cs typeface="Arial" pitchFamily="34" charset="0"/>
            </a:endParaRPr>
          </a:p>
          <a:p>
            <a:pPr lvl="0"/>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Duygularınızı dürüst bir biçimde paylaşın. </a:t>
            </a:r>
          </a:p>
          <a:p>
            <a:pPr lvl="0"/>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 İlgilenirken acıma ya da korku duygusu göstermeyin “nötr” olun. </a:t>
            </a:r>
          </a:p>
          <a:p>
            <a:pPr lvl="0"/>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Bağırmak, nutuk çekme, küçümsemek, sert ve uzun cezalar vermek, çocuğun kişiliğine, mahremiyetine saygı göstermemek, ültimatom/emir vermek, tehdit etmek kesinlikle çocuğa yardım etmeyecektir. </a:t>
            </a:r>
          </a:p>
          <a:p>
            <a:pPr marL="68580" indent="0">
              <a:buNone/>
            </a:pPr>
            <a:endParaRPr lang="tr-TR" sz="1700" dirty="0">
              <a:latin typeface="Arial" pitchFamily="34" charset="0"/>
              <a:cs typeface="Arial" pitchFamily="34" charset="0"/>
            </a:endParaRPr>
          </a:p>
          <a:p>
            <a:endParaRPr lang="tr-TR" sz="17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796064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268760"/>
            <a:ext cx="8424936" cy="4824536"/>
          </a:xfrm>
        </p:spPr>
        <p:txBody>
          <a:bodyPr>
            <a:noAutofit/>
          </a:bodyPr>
          <a:lstStyle/>
          <a:p>
            <a:pPr lvl="0"/>
            <a:r>
              <a:rPr lang="tr-TR" sz="1700" dirty="0" smtClean="0">
                <a:latin typeface="Arial" pitchFamily="34" charset="0"/>
                <a:cs typeface="Arial" pitchFamily="34" charset="0"/>
              </a:rPr>
              <a:t>Unutmayın her kendine zarar verme davranışı intihar değildir.</a:t>
            </a:r>
          </a:p>
          <a:p>
            <a:pPr lvl="0"/>
            <a:r>
              <a:rPr lang="tr-TR" sz="1700" dirty="0" smtClean="0">
                <a:latin typeface="Arial" pitchFamily="34" charset="0"/>
                <a:cs typeface="Arial" pitchFamily="34" charset="0"/>
              </a:rPr>
              <a:t>Kendine zarar verme davranışının genelde sorunlarla sağlıklı baş etme becerisi olmayan bireylerde göründüğünü aklınızda tutun.</a:t>
            </a:r>
          </a:p>
          <a:p>
            <a:pPr lvl="0"/>
            <a:r>
              <a:rPr lang="tr-TR" sz="1700" dirty="0" smtClean="0">
                <a:latin typeface="Arial" pitchFamily="34" charset="0"/>
                <a:cs typeface="Arial" pitchFamily="34" charset="0"/>
              </a:rPr>
              <a:t>Bir </a:t>
            </a:r>
            <a:r>
              <a:rPr lang="tr-TR" sz="1700" dirty="0">
                <a:latin typeface="Arial" pitchFamily="34" charset="0"/>
                <a:cs typeface="Arial" pitchFamily="34" charset="0"/>
              </a:rPr>
              <a:t>uzmana/psikiyatriste yönlendirme yapsanız da çocuğu okulda izlemeye devam edin</a:t>
            </a:r>
            <a:r>
              <a:rPr lang="tr-TR" sz="1700" dirty="0" smtClean="0">
                <a:latin typeface="Arial" pitchFamily="34" charset="0"/>
                <a:cs typeface="Arial" pitchFamily="34" charset="0"/>
              </a:rPr>
              <a:t>.</a:t>
            </a:r>
            <a:endParaRPr lang="tr-TR" sz="1700" dirty="0">
              <a:latin typeface="Arial" pitchFamily="34" charset="0"/>
              <a:cs typeface="Arial" pitchFamily="34" charset="0"/>
            </a:endParaRPr>
          </a:p>
          <a:p>
            <a:pPr lvl="0"/>
            <a:r>
              <a:rPr lang="tr-TR" sz="1700" dirty="0">
                <a:latin typeface="Arial" pitchFamily="34" charset="0"/>
                <a:cs typeface="Arial" pitchFamily="34" charset="0"/>
              </a:rPr>
              <a:t>Yaptıklarını onaylamayın </a:t>
            </a:r>
            <a:r>
              <a:rPr lang="tr-TR" sz="1700" dirty="0" smtClean="0">
                <a:latin typeface="Arial" pitchFamily="34" charset="0"/>
                <a:cs typeface="Arial" pitchFamily="34" charset="0"/>
              </a:rPr>
              <a:t>fakat onu </a:t>
            </a:r>
            <a:r>
              <a:rPr lang="tr-TR" sz="1700" dirty="0">
                <a:latin typeface="Arial" pitchFamily="34" charset="0"/>
                <a:cs typeface="Arial" pitchFamily="34" charset="0"/>
              </a:rPr>
              <a:t>kesinlikle etiketlemeyin. Çocuğun etiketlenmesine neden olacak davranışlardan (bütün öğretmenlerle ya da öğrencilerle durumu paylaşmak gibi) kaçının. </a:t>
            </a:r>
          </a:p>
          <a:p>
            <a:pPr lvl="0"/>
            <a:r>
              <a:rPr lang="tr-TR" sz="1700" dirty="0" smtClean="0">
                <a:latin typeface="Arial" pitchFamily="34" charset="0"/>
                <a:cs typeface="Arial" pitchFamily="34" charset="0"/>
              </a:rPr>
              <a:t>Öğrenciyi </a:t>
            </a:r>
            <a:r>
              <a:rPr lang="tr-TR" sz="1700" dirty="0">
                <a:latin typeface="Arial" pitchFamily="34" charset="0"/>
                <a:cs typeface="Arial" pitchFamily="34" charset="0"/>
              </a:rPr>
              <a:t>nerelere yönlendirebileceğiniz hakkında bilgi edinin</a:t>
            </a:r>
            <a:r>
              <a:rPr lang="tr-TR" sz="1700" dirty="0" smtClean="0">
                <a:latin typeface="Arial" pitchFamily="34" charset="0"/>
                <a:cs typeface="Arial" pitchFamily="34" charset="0"/>
              </a:rPr>
              <a:t>. </a:t>
            </a:r>
          </a:p>
          <a:p>
            <a:pPr lvl="0"/>
            <a:r>
              <a:rPr lang="tr-TR" sz="1700" dirty="0" smtClean="0">
                <a:latin typeface="Arial" pitchFamily="34" charset="0"/>
                <a:cs typeface="Arial" pitchFamily="34" charset="0"/>
              </a:rPr>
              <a:t>Eğer diğer öğrenciler olayı görüyse </a:t>
            </a:r>
            <a:r>
              <a:rPr lang="tr-TR" sz="1700" dirty="0">
                <a:latin typeface="Arial" pitchFamily="34" charset="0"/>
                <a:cs typeface="Arial" pitchFamily="34" charset="0"/>
              </a:rPr>
              <a:t>sınıflarda ortaya çıkacak dedikoduları </a:t>
            </a:r>
            <a:r>
              <a:rPr lang="tr-TR" sz="1700" dirty="0" smtClean="0">
                <a:latin typeface="Arial" pitchFamily="34" charset="0"/>
                <a:cs typeface="Arial" pitchFamily="34" charset="0"/>
              </a:rPr>
              <a:t>önlemek </a:t>
            </a:r>
            <a:r>
              <a:rPr lang="tr-TR" sz="1700" dirty="0">
                <a:latin typeface="Arial" pitchFamily="34" charset="0"/>
                <a:cs typeface="Arial" pitchFamily="34" charset="0"/>
              </a:rPr>
              <a:t>için </a:t>
            </a:r>
            <a:r>
              <a:rPr lang="tr-TR" sz="1700" dirty="0" smtClean="0">
                <a:latin typeface="Arial" pitchFamily="34" charset="0"/>
                <a:cs typeface="Arial" pitchFamily="34" charset="0"/>
              </a:rPr>
              <a:t>öğrencilere konu ile ilgili olarak uygun bir biçimde bilgi verin. </a:t>
            </a:r>
            <a:endParaRPr lang="tr-TR" sz="1700" dirty="0">
              <a:latin typeface="Arial" pitchFamily="34" charset="0"/>
              <a:cs typeface="Arial" pitchFamily="34" charset="0"/>
            </a:endParaRPr>
          </a:p>
          <a:p>
            <a:endParaRPr lang="tr-TR" sz="1700" dirty="0">
              <a:latin typeface="Arial" pitchFamily="34" charset="0"/>
              <a:cs typeface="Arial" pitchFamily="34" charset="0"/>
            </a:endParaRPr>
          </a:p>
        </p:txBody>
      </p:sp>
      <p:sp>
        <p:nvSpPr>
          <p:cNvPr id="4" name="Başlık 1"/>
          <p:cNvSpPr>
            <a:spLocks noGrp="1"/>
          </p:cNvSpPr>
          <p:nvPr>
            <p:ph type="title"/>
          </p:nvPr>
        </p:nvSpPr>
        <p:spPr>
          <a:xfrm>
            <a:off x="683568" y="116632"/>
            <a:ext cx="7772400" cy="936104"/>
          </a:xfrm>
        </p:spPr>
        <p:txBody>
          <a:bodyPr>
            <a:normAutofit/>
          </a:bodyPr>
          <a:lstStyle/>
          <a:p>
            <a:pPr algn="ctr"/>
            <a:r>
              <a:rPr lang="tr-TR" sz="3400" dirty="0" smtClean="0">
                <a:latin typeface="Arial" pitchFamily="34" charset="0"/>
                <a:cs typeface="Arial" pitchFamily="34" charset="0"/>
              </a:rPr>
              <a:t>Öğretmenler İÇİN </a:t>
            </a:r>
            <a:r>
              <a:rPr lang="tr-TR" sz="3400" dirty="0" err="1" smtClean="0">
                <a:latin typeface="Arial" pitchFamily="34" charset="0"/>
                <a:cs typeface="Arial" pitchFamily="34" charset="0"/>
              </a:rPr>
              <a:t>önerİler</a:t>
            </a:r>
            <a:endParaRPr lang="tr-TR" sz="3400" dirty="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3846483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1356" y="312738"/>
            <a:ext cx="5760640" cy="1143000"/>
          </a:xfrm>
        </p:spPr>
        <p:txBody>
          <a:bodyPr>
            <a:normAutofit fontScale="90000"/>
          </a:bodyPr>
          <a:lstStyle/>
          <a:p>
            <a:pPr algn="ctr"/>
            <a:r>
              <a:rPr lang="tr-TR" dirty="0" err="1" smtClean="0"/>
              <a:t>Örneğİn</a:t>
            </a:r>
            <a:r>
              <a:rPr lang="tr-TR" dirty="0" smtClean="0"/>
              <a:t> </a:t>
            </a:r>
            <a:r>
              <a:rPr lang="tr-TR" dirty="0" err="1" smtClean="0"/>
              <a:t>aşağIdakİ</a:t>
            </a:r>
            <a:r>
              <a:rPr lang="tr-TR" dirty="0" smtClean="0"/>
              <a:t> </a:t>
            </a:r>
            <a:r>
              <a:rPr lang="tr-TR" dirty="0" err="1"/>
              <a:t>İ</a:t>
            </a:r>
            <a:r>
              <a:rPr lang="tr-TR" dirty="0" err="1" smtClean="0"/>
              <a:t>fadelerİ</a:t>
            </a:r>
            <a:r>
              <a:rPr lang="tr-TR" dirty="0" smtClean="0"/>
              <a:t> </a:t>
            </a:r>
            <a:r>
              <a:rPr lang="tr-TR" dirty="0" err="1" smtClean="0"/>
              <a:t>kullanabİlİrsİnİz</a:t>
            </a:r>
            <a:r>
              <a:rPr lang="tr-TR" dirty="0" smtClean="0"/>
              <a:t> </a:t>
            </a:r>
            <a:endParaRPr lang="tr-TR" dirty="0"/>
          </a:p>
        </p:txBody>
      </p:sp>
      <p:sp>
        <p:nvSpPr>
          <p:cNvPr id="3" name="İçerik Yer Tutucusu 2"/>
          <p:cNvSpPr>
            <a:spLocks noGrp="1"/>
          </p:cNvSpPr>
          <p:nvPr>
            <p:ph idx="1"/>
          </p:nvPr>
        </p:nvSpPr>
        <p:spPr>
          <a:xfrm>
            <a:off x="460375" y="1656184"/>
            <a:ext cx="5767809" cy="3556991"/>
          </a:xfrm>
          <a:solidFill>
            <a:schemeClr val="tx2"/>
          </a:solidFill>
        </p:spPr>
        <p:txBody>
          <a:bodyPr>
            <a:normAutofit/>
            <a:scene3d>
              <a:camera prst="orthographicFront"/>
              <a:lightRig rig="balanced" dir="t">
                <a:rot lat="0" lon="0" rev="2100000"/>
              </a:lightRig>
            </a:scene3d>
            <a:sp3d extrusionH="57150" prstMaterial="metal">
              <a:bevelT w="38100" h="25400"/>
              <a:contourClr>
                <a:schemeClr val="bg2"/>
              </a:contourClr>
            </a:sp3d>
          </a:bodyPr>
          <a:lstStyle/>
          <a:p>
            <a:endParaRPr lang="tr-TR" b="1" dirty="0" smtClean="0">
              <a:ln w="50800"/>
              <a:solidFill>
                <a:schemeClr val="bg1">
                  <a:shade val="50000"/>
                </a:schemeClr>
              </a:solidFill>
            </a:endParaRPr>
          </a:p>
          <a:p>
            <a:endParaRPr lang="tr-TR" b="1" dirty="0" smtClean="0">
              <a:ln w="50800"/>
              <a:solidFill>
                <a:schemeClr val="bg1">
                  <a:shade val="50000"/>
                </a:schemeClr>
              </a:solidFill>
            </a:endParaRPr>
          </a:p>
          <a:p>
            <a:pPr marL="68580" indent="0">
              <a:buNone/>
            </a:pPr>
            <a:r>
              <a:rPr lang="tr-TR" b="1" dirty="0" smtClean="0">
                <a:ln w="50800"/>
                <a:solidFill>
                  <a:schemeClr val="bg1">
                    <a:shade val="50000"/>
                  </a:schemeClr>
                </a:solidFill>
              </a:rPr>
              <a:t>«Arkadaşınızın </a:t>
            </a:r>
            <a:r>
              <a:rPr lang="tr-TR" b="1" dirty="0">
                <a:ln w="50800"/>
                <a:solidFill>
                  <a:schemeClr val="bg1">
                    <a:shade val="50000"/>
                  </a:schemeClr>
                </a:solidFill>
              </a:rPr>
              <a:t>sağlığı şu anda kontrol altında. Neden bu davranışı yaptığını bilmiyorum. Kendisi hazır olduğunda isterse bizimle paylaşır ama o zamana kadar ona saygı duymamız gerektiğini </a:t>
            </a:r>
            <a:r>
              <a:rPr lang="tr-TR" b="1" dirty="0" smtClean="0">
                <a:ln w="50800"/>
                <a:solidFill>
                  <a:schemeClr val="bg1">
                    <a:shade val="50000"/>
                  </a:schemeClr>
                </a:solidFill>
              </a:rPr>
              <a:t>düşünüyorum»</a:t>
            </a:r>
            <a:endParaRPr lang="tr-TR" b="1" dirty="0">
              <a:ln w="50800"/>
              <a:solidFill>
                <a:schemeClr val="bg1">
                  <a:shade val="50000"/>
                </a:schemeClr>
              </a:solidFill>
            </a:endParaRPr>
          </a:p>
        </p:txBody>
      </p:sp>
      <p:sp>
        <p:nvSpPr>
          <p:cNvPr id="4" name="AutoShape 2"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8" name="Picture 10" descr="http://t0.gstatic.com/images?q=tbn:ANd9GcROdBvgI4OfZF6DB5XFTMSC85OA6Sac_dRpE0S3_JcRSyQJ3M-W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025" y="0"/>
            <a:ext cx="2466975" cy="3312368"/>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7"/>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41596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58614"/>
            <a:ext cx="7772400" cy="706090"/>
          </a:xfrm>
        </p:spPr>
        <p:txBody>
          <a:bodyPr>
            <a:noAutofit/>
          </a:bodyPr>
          <a:lstStyle/>
          <a:p>
            <a:r>
              <a:rPr lang="tr-TR" sz="1200" cap="none" dirty="0"/>
              <a:t>Ö</a:t>
            </a:r>
            <a:r>
              <a:rPr lang="tr-TR" sz="1200" cap="none" dirty="0" smtClean="0"/>
              <a:t>rnek olay:</a:t>
            </a:r>
            <a:br>
              <a:rPr lang="tr-TR" sz="1200" cap="none" dirty="0" smtClean="0"/>
            </a:br>
            <a:r>
              <a:rPr lang="tr-TR" sz="1200" cap="none" dirty="0" smtClean="0"/>
              <a:t>Öğrenci 12. sınıfta, erkek ve 17 yaşında. öğretmen koridorda gezerken tuvaletten gelen sesleri duyar ve tuvalete girer. o anda gömleğinin kolu kanlar içerisindeki öğrenciyi görür. </a:t>
            </a:r>
            <a:br>
              <a:rPr lang="tr-TR" sz="1200" cap="none" dirty="0" smtClean="0"/>
            </a:br>
            <a:endParaRPr lang="tr-TR" sz="1200" cap="none" dirty="0"/>
          </a:p>
        </p:txBody>
      </p:sp>
      <p:sp>
        <p:nvSpPr>
          <p:cNvPr id="5" name="Metin Kutusu 2"/>
          <p:cNvSpPr txBox="1">
            <a:spLocks noChangeArrowheads="1"/>
          </p:cNvSpPr>
          <p:nvPr/>
        </p:nvSpPr>
        <p:spPr bwMode="auto">
          <a:xfrm>
            <a:off x="107504" y="692696"/>
            <a:ext cx="4032448" cy="60486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ts val="1200"/>
              </a:lnSpc>
              <a:spcAft>
                <a:spcPts val="0"/>
              </a:spcAft>
            </a:pPr>
            <a:r>
              <a:rPr lang="tr-TR" sz="1000" b="1" dirty="0">
                <a:solidFill>
                  <a:schemeClr val="bg1"/>
                </a:solidFill>
                <a:effectLst/>
                <a:latin typeface="Calibri"/>
                <a:ea typeface="Calibri"/>
                <a:cs typeface="Times New Roman"/>
              </a:rPr>
              <a:t>YANLIŞLAR</a:t>
            </a:r>
            <a:endParaRPr lang="tr-TR" sz="1000" dirty="0">
              <a:solidFill>
                <a:schemeClr val="bg1"/>
              </a:solidFill>
              <a:effectLst/>
              <a:latin typeface="Calibri"/>
              <a:ea typeface="Calibri"/>
              <a:cs typeface="Times New Roman"/>
            </a:endParaRPr>
          </a:p>
          <a:p>
            <a:pPr>
              <a:lnSpc>
                <a:spcPts val="1200"/>
              </a:lnSpc>
              <a:spcAft>
                <a:spcPts val="0"/>
              </a:spcAft>
            </a:pPr>
            <a:r>
              <a:rPr lang="tr-TR" sz="1000" dirty="0">
                <a:solidFill>
                  <a:schemeClr val="bg1"/>
                </a:solidFill>
                <a:effectLst/>
                <a:latin typeface="Calibri"/>
                <a:ea typeface="Calibri"/>
                <a:cs typeface="Times New Roman"/>
              </a:rPr>
              <a:t>Öğretmen:</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Çocuklar ne oluyor, bu gürültü de ne?</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Oğlum, ne oldu kavgamı ettiniz, aç bakayım kolunu.</a:t>
            </a:r>
          </a:p>
          <a:p>
            <a:pPr marL="342900" lvl="0" indent="-342900">
              <a:lnSpc>
                <a:spcPts val="1200"/>
              </a:lnSpc>
              <a:spcAft>
                <a:spcPts val="0"/>
              </a:spcAft>
              <a:buFont typeface="Calibri"/>
              <a:buChar char="-"/>
            </a:pPr>
            <a:r>
              <a:rPr lang="tr-TR" sz="1000" dirty="0" err="1">
                <a:solidFill>
                  <a:schemeClr val="bg1"/>
                </a:solidFill>
                <a:effectLst/>
                <a:latin typeface="Calibri"/>
                <a:ea typeface="Calibri"/>
                <a:cs typeface="Times New Roman"/>
              </a:rPr>
              <a:t>Ayyyyyyyyy</a:t>
            </a:r>
            <a:r>
              <a:rPr lang="tr-TR" sz="1000" dirty="0">
                <a:solidFill>
                  <a:schemeClr val="bg1"/>
                </a:solidFill>
                <a:effectLst/>
                <a:latin typeface="Calibri"/>
                <a:ea typeface="Calibri"/>
                <a:cs typeface="Times New Roman"/>
              </a:rPr>
              <a:t> sen ne yaptın! Bu ne! Kim yaptı bunu (Şaşkınlık ve şok)</a:t>
            </a:r>
          </a:p>
          <a:p>
            <a:pPr>
              <a:lnSpc>
                <a:spcPts val="1200"/>
              </a:lnSpc>
              <a:spcAft>
                <a:spcPts val="0"/>
              </a:spcAft>
            </a:pPr>
            <a:r>
              <a:rPr lang="tr-TR" sz="1000" dirty="0">
                <a:solidFill>
                  <a:schemeClr val="bg1"/>
                </a:solidFill>
                <a:effectLst/>
                <a:latin typeface="Calibri"/>
                <a:ea typeface="Calibri"/>
                <a:cs typeface="Times New Roman"/>
              </a:rPr>
              <a:t>Öğrenci: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Hocam ben jiletle kestim.</a:t>
            </a:r>
          </a:p>
          <a:p>
            <a:pPr>
              <a:lnSpc>
                <a:spcPts val="1200"/>
              </a:lnSpc>
              <a:spcAft>
                <a:spcPts val="0"/>
              </a:spcAft>
            </a:pPr>
            <a:r>
              <a:rPr lang="tr-TR" sz="1000" dirty="0">
                <a:solidFill>
                  <a:schemeClr val="bg1"/>
                </a:solidFill>
                <a:effectLst/>
                <a:latin typeface="Calibri"/>
                <a:ea typeface="Calibri"/>
                <a:cs typeface="Times New Roman"/>
              </a:rPr>
              <a:t>Öğretmen:</a:t>
            </a:r>
          </a:p>
          <a:p>
            <a:pPr marL="685800" indent="-228600">
              <a:lnSpc>
                <a:spcPts val="1200"/>
              </a:lnSpc>
              <a:spcAft>
                <a:spcPts val="0"/>
              </a:spcAft>
            </a:pPr>
            <a:r>
              <a:rPr lang="tr-TR" sz="1000" dirty="0" err="1">
                <a:solidFill>
                  <a:schemeClr val="bg1"/>
                </a:solidFill>
                <a:effectLst/>
                <a:latin typeface="Calibri"/>
                <a:ea typeface="Calibri"/>
                <a:cs typeface="Times New Roman"/>
              </a:rPr>
              <a:t>Neeeeeee</a:t>
            </a:r>
            <a:r>
              <a:rPr lang="tr-TR" sz="1000" dirty="0">
                <a:solidFill>
                  <a:schemeClr val="bg1"/>
                </a:solidFill>
                <a:effectLst/>
                <a:latin typeface="Calibri"/>
                <a:ea typeface="Calibri"/>
                <a:cs typeface="Times New Roman"/>
              </a:rPr>
              <a:t> nasıl kendine böyle bir şey yaparsın, sen kafayı mı yedin? (Hayal kırıklığı, korku)</a:t>
            </a:r>
          </a:p>
          <a:p>
            <a:pPr>
              <a:lnSpc>
                <a:spcPts val="1200"/>
              </a:lnSpc>
              <a:spcAft>
                <a:spcPts val="0"/>
              </a:spcAft>
            </a:pPr>
            <a:r>
              <a:rPr lang="tr-TR" sz="1000" dirty="0">
                <a:solidFill>
                  <a:schemeClr val="bg1"/>
                </a:solidFill>
                <a:effectLst/>
                <a:latin typeface="Calibri"/>
                <a:ea typeface="Calibri"/>
                <a:cs typeface="Times New Roman"/>
              </a:rPr>
              <a:t>Öğrenci:</a:t>
            </a:r>
          </a:p>
          <a:p>
            <a:pPr marL="685800" indent="-228600">
              <a:lnSpc>
                <a:spcPts val="1200"/>
              </a:lnSpc>
              <a:spcAft>
                <a:spcPts val="0"/>
              </a:spcAft>
            </a:pPr>
            <a:r>
              <a:rPr lang="tr-TR" sz="1000" dirty="0">
                <a:solidFill>
                  <a:schemeClr val="bg1"/>
                </a:solidFill>
                <a:effectLst/>
                <a:latin typeface="Calibri"/>
                <a:ea typeface="Calibri"/>
                <a:cs typeface="Times New Roman"/>
              </a:rPr>
              <a:t>Yok hocam ben </a:t>
            </a:r>
            <a:r>
              <a:rPr lang="tr-TR" sz="1000" dirty="0" err="1">
                <a:solidFill>
                  <a:schemeClr val="bg1"/>
                </a:solidFill>
                <a:effectLst/>
                <a:latin typeface="Calibri"/>
                <a:ea typeface="Calibri"/>
                <a:cs typeface="Times New Roman"/>
              </a:rPr>
              <a:t>şeyyy</a:t>
            </a:r>
            <a:r>
              <a:rPr lang="tr-TR" sz="1000" dirty="0">
                <a:solidFill>
                  <a:schemeClr val="bg1"/>
                </a:solidFill>
                <a:effectLst/>
                <a:latin typeface="Calibri"/>
                <a:ea typeface="Calibri"/>
                <a:cs typeface="Times New Roman"/>
              </a:rPr>
              <a:t>…..</a:t>
            </a:r>
          </a:p>
          <a:p>
            <a:pPr>
              <a:lnSpc>
                <a:spcPts val="1200"/>
              </a:lnSpc>
              <a:spcAft>
                <a:spcPts val="0"/>
              </a:spcAft>
            </a:pPr>
            <a:r>
              <a:rPr lang="tr-TR" sz="1000" dirty="0">
                <a:solidFill>
                  <a:schemeClr val="bg1"/>
                </a:solidFill>
                <a:effectLst/>
                <a:latin typeface="Calibri"/>
                <a:ea typeface="Calibri"/>
                <a:cs typeface="Times New Roman"/>
              </a:rPr>
              <a:t>Öğretmen: </a:t>
            </a:r>
          </a:p>
          <a:p>
            <a:pPr marL="685800" indent="-228600">
              <a:lnSpc>
                <a:spcPts val="1200"/>
              </a:lnSpc>
              <a:spcAft>
                <a:spcPts val="0"/>
              </a:spcAft>
            </a:pPr>
            <a:r>
              <a:rPr lang="tr-TR" sz="1000" dirty="0">
                <a:solidFill>
                  <a:schemeClr val="bg1"/>
                </a:solidFill>
                <a:effectLst/>
                <a:latin typeface="Calibri"/>
                <a:ea typeface="Calibri"/>
                <a:cs typeface="Times New Roman"/>
              </a:rPr>
              <a:t>Bir şey mi içtin yoksa, kafan iyi mi?</a:t>
            </a:r>
          </a:p>
          <a:p>
            <a:pPr>
              <a:lnSpc>
                <a:spcPts val="1200"/>
              </a:lnSpc>
              <a:spcAft>
                <a:spcPts val="0"/>
              </a:spcAft>
            </a:pPr>
            <a:r>
              <a:rPr lang="tr-TR" sz="1000" dirty="0">
                <a:solidFill>
                  <a:schemeClr val="bg1"/>
                </a:solidFill>
                <a:effectLst/>
                <a:latin typeface="Calibri"/>
                <a:ea typeface="Calibri"/>
                <a:cs typeface="Times New Roman"/>
              </a:rPr>
              <a:t>Öğrenci:</a:t>
            </a:r>
          </a:p>
          <a:p>
            <a:pPr marL="685800" indent="-228600">
              <a:lnSpc>
                <a:spcPts val="1200"/>
              </a:lnSpc>
              <a:spcAft>
                <a:spcPts val="0"/>
              </a:spcAft>
            </a:pPr>
            <a:r>
              <a:rPr lang="tr-TR" sz="1000" dirty="0" err="1">
                <a:solidFill>
                  <a:schemeClr val="bg1"/>
                </a:solidFill>
                <a:effectLst/>
                <a:latin typeface="Calibri"/>
                <a:ea typeface="Calibri"/>
                <a:cs typeface="Times New Roman"/>
              </a:rPr>
              <a:t>Eeeee</a:t>
            </a:r>
            <a:r>
              <a:rPr lang="tr-TR" sz="1000" dirty="0">
                <a:solidFill>
                  <a:schemeClr val="bg1"/>
                </a:solidFill>
                <a:effectLst/>
                <a:latin typeface="Calibri"/>
                <a:ea typeface="Calibri"/>
                <a:cs typeface="Times New Roman"/>
              </a:rPr>
              <a:t> ben…</a:t>
            </a:r>
          </a:p>
          <a:p>
            <a:pPr>
              <a:lnSpc>
                <a:spcPts val="1200"/>
              </a:lnSpc>
              <a:spcAft>
                <a:spcPts val="0"/>
              </a:spcAft>
            </a:pPr>
            <a:r>
              <a:rPr lang="tr-TR" sz="1000" dirty="0">
                <a:solidFill>
                  <a:schemeClr val="bg1"/>
                </a:solidFill>
                <a:effectLst/>
                <a:latin typeface="Calibri"/>
                <a:ea typeface="Calibri"/>
                <a:cs typeface="Times New Roman"/>
              </a:rPr>
              <a:t>Öğretmen: </a:t>
            </a:r>
          </a:p>
          <a:p>
            <a:pPr marL="685800" indent="-228600">
              <a:lnSpc>
                <a:spcPts val="1200"/>
              </a:lnSpc>
              <a:spcAft>
                <a:spcPts val="0"/>
              </a:spcAft>
            </a:pPr>
            <a:r>
              <a:rPr lang="tr-TR" sz="1000" dirty="0" err="1">
                <a:solidFill>
                  <a:schemeClr val="bg1"/>
                </a:solidFill>
                <a:effectLst/>
                <a:latin typeface="Calibri"/>
                <a:ea typeface="Calibri"/>
                <a:cs typeface="Times New Roman"/>
              </a:rPr>
              <a:t>Neeee</a:t>
            </a:r>
            <a:r>
              <a:rPr lang="tr-TR" sz="1000" dirty="0">
                <a:solidFill>
                  <a:schemeClr val="bg1"/>
                </a:solidFill>
                <a:effectLst/>
                <a:latin typeface="Calibri"/>
                <a:ea typeface="Calibri"/>
                <a:cs typeface="Times New Roman"/>
              </a:rPr>
              <a:t> bide …..   </a:t>
            </a:r>
            <a:r>
              <a:rPr lang="tr-TR" sz="1000" dirty="0" err="1">
                <a:solidFill>
                  <a:schemeClr val="bg1"/>
                </a:solidFill>
                <a:effectLst/>
                <a:latin typeface="Calibri"/>
                <a:ea typeface="Calibri"/>
                <a:cs typeface="Times New Roman"/>
              </a:rPr>
              <a:t>haaaa</a:t>
            </a:r>
            <a:r>
              <a:rPr lang="tr-TR" sz="1000" dirty="0">
                <a:solidFill>
                  <a:schemeClr val="bg1"/>
                </a:solidFill>
                <a:effectLst/>
                <a:latin typeface="Calibri"/>
                <a:ea typeface="Calibri"/>
                <a:cs typeface="Times New Roman"/>
              </a:rPr>
              <a:t>. (Önyargı)</a:t>
            </a:r>
          </a:p>
          <a:p>
            <a:pPr marL="685800" indent="-228600">
              <a:lnSpc>
                <a:spcPts val="1200"/>
              </a:lnSpc>
              <a:spcAft>
                <a:spcPts val="0"/>
              </a:spcAft>
            </a:pPr>
            <a:r>
              <a:rPr lang="tr-TR" sz="1000" dirty="0">
                <a:solidFill>
                  <a:schemeClr val="bg1"/>
                </a:solidFill>
                <a:effectLst/>
                <a:latin typeface="Calibri"/>
                <a:ea typeface="Calibri"/>
                <a:cs typeface="Times New Roman"/>
              </a:rPr>
              <a:t>Hadi yürü doğru müdürün yanına.</a:t>
            </a:r>
          </a:p>
          <a:p>
            <a:pPr>
              <a:lnSpc>
                <a:spcPts val="1200"/>
              </a:lnSpc>
              <a:spcAft>
                <a:spcPts val="0"/>
              </a:spcAft>
            </a:pPr>
            <a:r>
              <a:rPr lang="tr-TR" sz="1000" dirty="0">
                <a:solidFill>
                  <a:schemeClr val="bg1"/>
                </a:solidFill>
                <a:effectLst/>
                <a:latin typeface="Calibri"/>
                <a:ea typeface="Calibri"/>
                <a:cs typeface="Times New Roman"/>
              </a:rPr>
              <a:t>Öğretmen müdüre: </a:t>
            </a:r>
          </a:p>
          <a:p>
            <a:pPr marL="685800" indent="-228600">
              <a:lnSpc>
                <a:spcPts val="1200"/>
              </a:lnSpc>
              <a:spcAft>
                <a:spcPts val="0"/>
              </a:spcAft>
            </a:pPr>
            <a:r>
              <a:rPr lang="tr-TR" sz="1000" dirty="0">
                <a:solidFill>
                  <a:schemeClr val="bg1"/>
                </a:solidFill>
                <a:effectLst/>
                <a:latin typeface="Calibri"/>
                <a:ea typeface="Calibri"/>
                <a:cs typeface="Times New Roman"/>
              </a:rPr>
              <a:t>Hocam bu kendini kesmiş ne yapalım bunu? Hastaneye mi götürelim. (Ne yapacağını bilememe)</a:t>
            </a:r>
          </a:p>
          <a:p>
            <a:pPr marL="685800" indent="-228600">
              <a:lnSpc>
                <a:spcPts val="1200"/>
              </a:lnSpc>
              <a:spcAft>
                <a:spcPts val="0"/>
              </a:spcAft>
            </a:pPr>
            <a:r>
              <a:rPr lang="tr-TR" sz="1000" dirty="0">
                <a:solidFill>
                  <a:schemeClr val="bg1"/>
                </a:solidFill>
                <a:effectLst/>
                <a:latin typeface="Calibri"/>
                <a:ea typeface="Calibri"/>
                <a:cs typeface="Times New Roman"/>
              </a:rPr>
              <a:t>Hem de kafası iyi. Polisi arayalım hemen gelsin alsınlar.</a:t>
            </a:r>
          </a:p>
          <a:p>
            <a:pPr>
              <a:lnSpc>
                <a:spcPts val="1200"/>
              </a:lnSpc>
              <a:spcAft>
                <a:spcPts val="0"/>
              </a:spcAft>
            </a:pPr>
            <a:r>
              <a:rPr lang="tr-TR" sz="1000" dirty="0">
                <a:solidFill>
                  <a:schemeClr val="bg1"/>
                </a:solidFill>
                <a:effectLst/>
                <a:latin typeface="Calibri"/>
                <a:ea typeface="Calibri"/>
                <a:cs typeface="Times New Roman"/>
              </a:rPr>
              <a:t>Öğrenci: </a:t>
            </a:r>
          </a:p>
          <a:p>
            <a:pPr marL="685800" indent="-228600">
              <a:lnSpc>
                <a:spcPts val="1200"/>
              </a:lnSpc>
              <a:spcAft>
                <a:spcPts val="0"/>
              </a:spcAft>
            </a:pPr>
            <a:r>
              <a:rPr lang="tr-TR" sz="1000" dirty="0">
                <a:solidFill>
                  <a:schemeClr val="bg1"/>
                </a:solidFill>
                <a:effectLst/>
                <a:latin typeface="Calibri"/>
                <a:ea typeface="Calibri"/>
                <a:cs typeface="Times New Roman"/>
              </a:rPr>
              <a:t>Yok hocam ne olur babam beni öldürür.</a:t>
            </a:r>
          </a:p>
          <a:p>
            <a:pPr>
              <a:lnSpc>
                <a:spcPts val="1200"/>
              </a:lnSpc>
              <a:spcAft>
                <a:spcPts val="0"/>
              </a:spcAft>
            </a:pPr>
            <a:r>
              <a:rPr lang="tr-TR" sz="1000" dirty="0">
                <a:solidFill>
                  <a:schemeClr val="bg1"/>
                </a:solidFill>
                <a:effectLst/>
                <a:latin typeface="Calibri"/>
                <a:ea typeface="Calibri"/>
                <a:cs typeface="Times New Roman"/>
              </a:rPr>
              <a:t>Öğretmen:</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Dur önce ben temizleyim şu yarayı. </a:t>
            </a:r>
            <a:r>
              <a:rPr lang="tr-TR" sz="1000" dirty="0" err="1">
                <a:solidFill>
                  <a:schemeClr val="bg1"/>
                </a:solidFill>
                <a:effectLst/>
                <a:latin typeface="Calibri"/>
                <a:ea typeface="Calibri"/>
                <a:cs typeface="Times New Roman"/>
              </a:rPr>
              <a:t>Offff</a:t>
            </a:r>
            <a:r>
              <a:rPr lang="tr-TR" sz="1000" dirty="0">
                <a:solidFill>
                  <a:schemeClr val="bg1"/>
                </a:solidFill>
                <a:effectLst/>
                <a:latin typeface="Calibri"/>
                <a:ea typeface="Calibri"/>
                <a:cs typeface="Times New Roman"/>
              </a:rPr>
              <a:t> bir de senle uğraşacağız şimdi. (Panik, korku, çaresizlik)</a:t>
            </a:r>
          </a:p>
          <a:p>
            <a:pPr>
              <a:lnSpc>
                <a:spcPts val="1200"/>
              </a:lnSpc>
              <a:spcAft>
                <a:spcPts val="0"/>
              </a:spcAft>
            </a:pPr>
            <a:r>
              <a:rPr lang="tr-TR" sz="1000" dirty="0">
                <a:solidFill>
                  <a:schemeClr val="bg1"/>
                </a:solidFill>
                <a:effectLst/>
                <a:latin typeface="Calibri"/>
                <a:ea typeface="Calibri"/>
                <a:cs typeface="Times New Roman"/>
              </a:rPr>
              <a:t>Polis aranır, öğrenci rehber öğretmen eşliğinde hastaneye gönderilir. Rehber öğretmen bu arada aileye haber verir ve hastaneye çağırır.  </a:t>
            </a:r>
          </a:p>
          <a:p>
            <a:pPr>
              <a:lnSpc>
                <a:spcPts val="1200"/>
              </a:lnSpc>
              <a:spcAft>
                <a:spcPts val="0"/>
              </a:spcAft>
            </a:pPr>
            <a:r>
              <a:rPr lang="tr-TR" sz="1000" dirty="0">
                <a:solidFill>
                  <a:schemeClr val="bg1"/>
                </a:solidFill>
                <a:effectLst/>
                <a:latin typeface="Calibri"/>
                <a:ea typeface="Calibri"/>
                <a:cs typeface="Times New Roman"/>
              </a:rPr>
              <a:t>Sonraki süreçte öğretmen sınıflarda öğrencilerle konuşur ve şu ifadeleri </a:t>
            </a:r>
            <a:r>
              <a:rPr lang="tr-TR" sz="1000" dirty="0" err="1">
                <a:solidFill>
                  <a:schemeClr val="bg1"/>
                </a:solidFill>
                <a:effectLst/>
                <a:latin typeface="Calibri"/>
                <a:ea typeface="Calibri"/>
                <a:cs typeface="Times New Roman"/>
              </a:rPr>
              <a:t>sarfeder</a:t>
            </a:r>
            <a:r>
              <a:rPr lang="tr-TR" sz="1000" dirty="0">
                <a:solidFill>
                  <a:schemeClr val="bg1"/>
                </a:solidFill>
                <a:effectLst/>
                <a:latin typeface="Calibri"/>
                <a:ea typeface="Calibri"/>
                <a:cs typeface="Times New Roman"/>
              </a:rPr>
              <a:t>:</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Bunu bize nasıl yaptı anlamadım...</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Zaten belliydi böyle bir şey yapacağı, işe yaramazın tekiydi…</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Başka ne beklenirdi ki ondan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Sakın sizde ona uymayın </a:t>
            </a:r>
            <a:r>
              <a:rPr lang="tr-TR" sz="1000" dirty="0" err="1">
                <a:solidFill>
                  <a:schemeClr val="bg1"/>
                </a:solidFill>
                <a:effectLst/>
                <a:latin typeface="Calibri"/>
                <a:ea typeface="Calibri"/>
                <a:cs typeface="Times New Roman"/>
              </a:rPr>
              <a:t>haaaa</a:t>
            </a:r>
            <a:r>
              <a:rPr lang="tr-TR" sz="1000" dirty="0">
                <a:solidFill>
                  <a:schemeClr val="bg1"/>
                </a:solidFill>
                <a:effectLst/>
                <a:latin typeface="Calibri"/>
                <a:ea typeface="Calibri"/>
                <a:cs typeface="Times New Roman"/>
              </a:rPr>
              <a:t>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Onunla arkadaşlığınıza dikkat edin ….</a:t>
            </a:r>
          </a:p>
          <a:p>
            <a:pPr>
              <a:spcAft>
                <a:spcPts val="0"/>
              </a:spcAft>
            </a:pPr>
            <a:r>
              <a:rPr lang="tr-TR" sz="1000" dirty="0">
                <a:solidFill>
                  <a:schemeClr val="bg1"/>
                </a:solidFill>
                <a:effectLst/>
                <a:latin typeface="Calibri"/>
                <a:ea typeface="Calibri"/>
                <a:cs typeface="Times New Roman"/>
              </a:rPr>
              <a:t> </a:t>
            </a:r>
          </a:p>
          <a:p>
            <a:pPr>
              <a:spcAft>
                <a:spcPts val="0"/>
              </a:spcAft>
            </a:pPr>
            <a:r>
              <a:rPr lang="tr-TR" sz="1000" dirty="0">
                <a:solidFill>
                  <a:schemeClr val="bg1"/>
                </a:solidFill>
                <a:effectLst/>
                <a:latin typeface="Calibri"/>
                <a:ea typeface="Calibri"/>
                <a:cs typeface="Times New Roman"/>
              </a:rPr>
              <a:t> </a:t>
            </a:r>
          </a:p>
          <a:p>
            <a:pPr>
              <a:spcAft>
                <a:spcPts val="0"/>
              </a:spcAft>
            </a:pPr>
            <a:r>
              <a:rPr lang="tr-TR" sz="1000" dirty="0">
                <a:solidFill>
                  <a:schemeClr val="bg1"/>
                </a:solidFill>
                <a:effectLst/>
                <a:latin typeface="Calibri"/>
                <a:ea typeface="Calibri"/>
                <a:cs typeface="Times New Roman"/>
              </a:rPr>
              <a:t> </a:t>
            </a:r>
          </a:p>
        </p:txBody>
      </p:sp>
      <p:sp>
        <p:nvSpPr>
          <p:cNvPr id="6" name="Metin Kutusu 2"/>
          <p:cNvSpPr txBox="1">
            <a:spLocks noChangeArrowheads="1"/>
          </p:cNvSpPr>
          <p:nvPr/>
        </p:nvSpPr>
        <p:spPr bwMode="auto">
          <a:xfrm>
            <a:off x="4283968" y="692696"/>
            <a:ext cx="4752528" cy="60486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0"/>
              </a:spcAft>
            </a:pPr>
            <a:r>
              <a:rPr lang="tr-TR" sz="1000" b="1" dirty="0">
                <a:solidFill>
                  <a:schemeClr val="bg1"/>
                </a:solidFill>
                <a:effectLst/>
                <a:latin typeface="Calibri"/>
                <a:ea typeface="Calibri"/>
                <a:cs typeface="Times New Roman"/>
              </a:rPr>
              <a:t>DOĞRULAR</a:t>
            </a:r>
            <a:endParaRPr lang="tr-TR" sz="1000" dirty="0">
              <a:solidFill>
                <a:schemeClr val="bg1"/>
              </a:solidFill>
              <a:effectLst/>
              <a:latin typeface="Calibri"/>
              <a:ea typeface="Calibri"/>
              <a:cs typeface="Times New Roman"/>
            </a:endParaRPr>
          </a:p>
          <a:p>
            <a:pPr>
              <a:lnSpc>
                <a:spcPct val="115000"/>
              </a:lnSpc>
              <a:spcAft>
                <a:spcPts val="0"/>
              </a:spcAft>
            </a:pPr>
            <a:r>
              <a:rPr lang="tr-TR" sz="1000" dirty="0">
                <a:solidFill>
                  <a:schemeClr val="bg1"/>
                </a:solidFill>
                <a:effectLst/>
                <a:latin typeface="Calibri"/>
                <a:ea typeface="Calibri"/>
                <a:cs typeface="Times New Roman"/>
              </a:rPr>
              <a:t>Öğretmen: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Ne oldu çocuklar bu gürültü de ne?</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Oğlum ne oldu sana, nasıl oldu bu?</a:t>
            </a:r>
          </a:p>
          <a:p>
            <a:pPr>
              <a:spcAft>
                <a:spcPts val="0"/>
              </a:spcAft>
            </a:pPr>
            <a:r>
              <a:rPr lang="tr-TR" sz="1000" dirty="0">
                <a:solidFill>
                  <a:schemeClr val="bg1"/>
                </a:solidFill>
                <a:effectLst/>
                <a:latin typeface="Calibri"/>
                <a:ea typeface="Calibri"/>
                <a:cs typeface="Times New Roman"/>
              </a:rPr>
              <a:t>Öğrenci:</a:t>
            </a:r>
          </a:p>
          <a:p>
            <a:pPr marL="450215" indent="-179705">
              <a:spcAft>
                <a:spcPts val="0"/>
              </a:spcAft>
            </a:pPr>
            <a:r>
              <a:rPr lang="tr-TR" sz="1000" dirty="0">
                <a:solidFill>
                  <a:schemeClr val="bg1"/>
                </a:solidFill>
                <a:effectLst/>
                <a:latin typeface="Calibri"/>
                <a:ea typeface="Calibri"/>
                <a:cs typeface="Times New Roman"/>
              </a:rPr>
              <a:t> Hocam ben jiletle kestim.</a:t>
            </a:r>
          </a:p>
          <a:p>
            <a:pPr>
              <a:spcAft>
                <a:spcPts val="0"/>
              </a:spcAft>
            </a:pPr>
            <a:r>
              <a:rPr lang="tr-TR" sz="1000" dirty="0">
                <a:solidFill>
                  <a:schemeClr val="bg1"/>
                </a:solidFill>
                <a:effectLst/>
                <a:latin typeface="Calibri"/>
                <a:ea typeface="Calibri"/>
                <a:cs typeface="Times New Roman"/>
              </a:rPr>
              <a:t>(Öğretmen böyle bir durumda şok olabilir bu çok normaldir. Fakat olabildiğince sakin olmalı ve diğer taraftaki gibi aşırı tepkiler vermemelidir. Çocuğu aşağılayıcı, alay edici ifadeler kullanmamalıdır.)</a:t>
            </a:r>
          </a:p>
          <a:p>
            <a:pPr>
              <a:spcAft>
                <a:spcPts val="0"/>
              </a:spcAft>
            </a:pPr>
            <a:r>
              <a:rPr lang="tr-TR" sz="1000" dirty="0">
                <a:solidFill>
                  <a:schemeClr val="bg1"/>
                </a:solidFill>
                <a:effectLst/>
                <a:latin typeface="Calibri"/>
                <a:ea typeface="Calibri"/>
                <a:cs typeface="Times New Roman"/>
              </a:rPr>
              <a:t>Öğretmen: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Çocuklar hadi herkes tuvaleti boşaltsın, sınıflarınıza gidin.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Tamam oğlum ceketimi üstüne atalım ve yaranı pansuman ettirmek için müdür yardımcısının odasına gidelim. </a:t>
            </a:r>
          </a:p>
          <a:p>
            <a:pPr>
              <a:lnSpc>
                <a:spcPct val="115000"/>
              </a:lnSpc>
              <a:spcAft>
                <a:spcPts val="0"/>
              </a:spcAft>
            </a:pPr>
            <a:r>
              <a:rPr lang="tr-TR" sz="1000" dirty="0">
                <a:solidFill>
                  <a:schemeClr val="bg1"/>
                </a:solidFill>
                <a:effectLst/>
                <a:latin typeface="Calibri"/>
                <a:ea typeface="Calibri"/>
                <a:cs typeface="Times New Roman"/>
              </a:rPr>
              <a:t>Öğrenci:</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 Hocam ben çok kötüyüm….</a:t>
            </a:r>
          </a:p>
          <a:p>
            <a:pPr>
              <a:lnSpc>
                <a:spcPct val="115000"/>
              </a:lnSpc>
              <a:spcAft>
                <a:spcPts val="0"/>
              </a:spcAft>
            </a:pPr>
            <a:r>
              <a:rPr lang="tr-TR" sz="1000" dirty="0">
                <a:solidFill>
                  <a:schemeClr val="bg1"/>
                </a:solidFill>
                <a:effectLst/>
                <a:latin typeface="Calibri"/>
                <a:ea typeface="Calibri"/>
                <a:cs typeface="Times New Roman"/>
              </a:rPr>
              <a:t>Öğretmen: </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Tamam bende çok şaşırdım ama sakin ol. Önce yaranı temizleyelim sonra konuşuruz. </a:t>
            </a:r>
          </a:p>
          <a:p>
            <a:pPr>
              <a:lnSpc>
                <a:spcPct val="115000"/>
              </a:lnSpc>
              <a:spcAft>
                <a:spcPts val="0"/>
              </a:spcAft>
            </a:pPr>
            <a:r>
              <a:rPr lang="tr-TR" sz="1000" dirty="0">
                <a:solidFill>
                  <a:schemeClr val="bg1"/>
                </a:solidFill>
                <a:effectLst/>
                <a:latin typeface="Calibri"/>
                <a:ea typeface="Calibri"/>
                <a:cs typeface="Times New Roman"/>
              </a:rPr>
              <a:t>(Öğretmen öğrenciyi pansuman edilebilecek uygun bir odaya götürür. Öğrencinin pansumanı yapılırken okul müdürüne, rehber öğretmene ve aileye haber verilir. )</a:t>
            </a:r>
          </a:p>
          <a:p>
            <a:pPr>
              <a:lnSpc>
                <a:spcPct val="115000"/>
              </a:lnSpc>
              <a:spcAft>
                <a:spcPts val="0"/>
              </a:spcAft>
            </a:pPr>
            <a:r>
              <a:rPr lang="tr-TR" sz="1000" dirty="0">
                <a:solidFill>
                  <a:schemeClr val="bg1"/>
                </a:solidFill>
                <a:effectLst/>
                <a:latin typeface="Calibri"/>
                <a:ea typeface="Calibri"/>
                <a:cs typeface="Times New Roman"/>
              </a:rPr>
              <a:t>Bu noktadan sonra öğretmen sınıf içinde:</a:t>
            </a:r>
          </a:p>
          <a:p>
            <a:pPr marL="342900" lvl="0" indent="-342900" algn="just">
              <a:lnSpc>
                <a:spcPts val="1200"/>
              </a:lnSpc>
              <a:spcAft>
                <a:spcPts val="0"/>
              </a:spcAft>
              <a:buFont typeface="Symbol"/>
              <a:buChar char=""/>
            </a:pPr>
            <a:r>
              <a:rPr lang="tr-TR" sz="1000" dirty="0">
                <a:solidFill>
                  <a:schemeClr val="bg1"/>
                </a:solidFill>
                <a:effectLst/>
                <a:latin typeface="Times New Roman"/>
                <a:ea typeface="Calibri"/>
                <a:cs typeface="Times New Roman"/>
              </a:rPr>
              <a:t>Arkadaşınızın sağlığı şu anda kontrol altında. Neden bu davranışı yaptığını bilmiyorum. Kendisi hazır olduğunda isterse bizimle paylaşır ama o zamana kadar ona saygı duymamız gerektiğini düşünüyorum. </a:t>
            </a:r>
            <a:endParaRPr lang="tr-TR" sz="1000" dirty="0">
              <a:solidFill>
                <a:schemeClr val="bg1"/>
              </a:solidFill>
              <a:effectLst/>
              <a:latin typeface="Calibri"/>
              <a:ea typeface="Calibri"/>
              <a:cs typeface="Times New Roman"/>
            </a:endParaRPr>
          </a:p>
          <a:p>
            <a:pPr marL="342900" lvl="0" indent="-342900" algn="just">
              <a:lnSpc>
                <a:spcPts val="1200"/>
              </a:lnSpc>
              <a:spcAft>
                <a:spcPts val="0"/>
              </a:spcAft>
              <a:buFont typeface="Symbol"/>
              <a:buChar char=""/>
            </a:pPr>
            <a:r>
              <a:rPr lang="tr-TR" sz="1000" dirty="0">
                <a:solidFill>
                  <a:schemeClr val="bg1"/>
                </a:solidFill>
                <a:effectLst/>
                <a:latin typeface="Times New Roman"/>
                <a:ea typeface="Calibri"/>
                <a:cs typeface="Times New Roman"/>
              </a:rPr>
              <a:t>Sınıftan yorum gelirse (örneğin “hocam ben biliyorum …. gibi) “şu anda bu konuları konuşmanın doğru olduğunu düşünmüyorum, isterseniz bu konuda arkadaşınızın hazır olmasını bekleyelim, kendisi isterse bize anlatır.”</a:t>
            </a:r>
            <a:endParaRPr lang="tr-TR" sz="1000" dirty="0">
              <a:solidFill>
                <a:schemeClr val="bg1"/>
              </a:solidFill>
              <a:effectLst/>
              <a:latin typeface="Calibri"/>
              <a:ea typeface="Calibri"/>
              <a:cs typeface="Times New Roman"/>
            </a:endParaRPr>
          </a:p>
          <a:p>
            <a:pPr marL="180340" algn="just">
              <a:lnSpc>
                <a:spcPts val="1200"/>
              </a:lnSpc>
              <a:spcAft>
                <a:spcPts val="0"/>
              </a:spcAft>
            </a:pPr>
            <a:r>
              <a:rPr lang="tr-TR" sz="1000" dirty="0">
                <a:solidFill>
                  <a:schemeClr val="bg1"/>
                </a:solidFill>
                <a:effectLst/>
                <a:latin typeface="Times New Roman"/>
                <a:ea typeface="Calibri"/>
                <a:cs typeface="Times New Roman"/>
              </a:rPr>
              <a:t>Merak soruları gelirse; “şu anda gerçekten bende konu hakkında net/doğru bilgiye sahip değilim. Şimdi konuşacağımız her şey dedikodu niteliğinde olacaktır. Bunun da başta arkadaşınız olmak üzere hiçbirimize faydası olmaz.” Şeklinde konuşmalar yapabilir.</a:t>
            </a:r>
            <a:endParaRPr lang="tr-TR" sz="1000" dirty="0">
              <a:solidFill>
                <a:schemeClr val="bg1"/>
              </a:solidFill>
              <a:effectLst/>
              <a:latin typeface="Calibri"/>
              <a:ea typeface="Calibri"/>
              <a:cs typeface="Times New Roman"/>
            </a:endParaRPr>
          </a:p>
          <a:p>
            <a:pPr marL="180340" algn="just">
              <a:lnSpc>
                <a:spcPts val="1200"/>
              </a:lnSpc>
              <a:spcAft>
                <a:spcPts val="1000"/>
              </a:spcAft>
            </a:pPr>
            <a:r>
              <a:rPr lang="tr-TR" sz="1000" dirty="0">
                <a:solidFill>
                  <a:schemeClr val="bg1"/>
                </a:solidFill>
                <a:effectLst/>
                <a:latin typeface="Calibri"/>
                <a:ea typeface="Calibri"/>
                <a:cs typeface="Times New Roman"/>
              </a:rPr>
              <a:t>Kesinlikle öğrenciyi etiketleyecek davranışlar sergilenmemelidir. Öğrenci ile ilgili sonraki süreç idare ve rehber öğretmen tarafından yürütülür. Fakat öğretmen öğrencinin tedavisinin ardından da öğrenciyi sınıf içinde takip etmeli ve herhangi bir problem görmesi halinde bunu rehber öğretmenle paylaşmalıdır. </a:t>
            </a:r>
          </a:p>
        </p:txBody>
      </p:sp>
    </p:spTree>
    <p:extLst>
      <p:ext uri="{BB962C8B-B14F-4D97-AF65-F5344CB8AC3E}">
        <p14:creationId xmlns:p14="http://schemas.microsoft.com/office/powerpoint/2010/main" val="2732094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11560" y="476672"/>
            <a:ext cx="7772400" cy="4785321"/>
          </a:xfrm>
        </p:spPr>
        <p:txBody>
          <a:bodyPr>
            <a:normAutofit/>
          </a:bodyPr>
          <a:lstStyle/>
          <a:p>
            <a:r>
              <a:rPr lang="tr-TR" dirty="0" smtClean="0"/>
              <a:t>YARDIM ALINABİLECEK </a:t>
            </a:r>
            <a:r>
              <a:rPr lang="tr-TR" dirty="0"/>
              <a:t>BAZI SAĞLIK KURUMLARI</a:t>
            </a:r>
          </a:p>
          <a:p>
            <a:pPr marL="68580" indent="0">
              <a:buNone/>
            </a:pPr>
            <a:endParaRPr lang="tr-TR" dirty="0"/>
          </a:p>
          <a:p>
            <a:pPr lvl="0"/>
            <a:r>
              <a:rPr lang="tr-TR" dirty="0"/>
              <a:t>Ankara Üniversitesi Tıp Fakültesi. Çocuk ve Ergen Ruh Sağlığı ve Hastalıkları Anabilim Dalı   Cebeci / Ankara </a:t>
            </a:r>
          </a:p>
          <a:p>
            <a:pPr lvl="0"/>
            <a:r>
              <a:rPr lang="tr-TR" dirty="0"/>
              <a:t>Hacettepe Üniversitesi Tıp Fakültesi Sıhhiye - Ankara </a:t>
            </a:r>
            <a:endParaRPr lang="tr-TR" dirty="0" smtClean="0"/>
          </a:p>
          <a:p>
            <a:pPr lvl="0"/>
            <a:r>
              <a:rPr lang="tr-TR" dirty="0"/>
              <a:t>Gazi Üniversitesi Tıp Fakültesi</a:t>
            </a:r>
          </a:p>
          <a:p>
            <a:pPr lvl="0"/>
            <a:r>
              <a:rPr lang="tr-TR" dirty="0"/>
              <a:t>Dr. Sami Ulus Kadın Doğum, Çocuk Sağlığı ve Hastalıkları Eğitim ve Araştırma Hastanesi-Çocuk- Ergen Psikiyatrisi birimi.</a:t>
            </a:r>
          </a:p>
          <a:p>
            <a:pPr marL="68580" indent="0">
              <a:buNone/>
            </a:pPr>
            <a:r>
              <a:rPr lang="tr-TR" dirty="0"/>
              <a:t> </a:t>
            </a:r>
          </a:p>
          <a:p>
            <a:pPr lvl="0"/>
            <a:endParaRPr lang="tr-TR" dirty="0"/>
          </a:p>
          <a:p>
            <a:pPr marL="68580" indent="0">
              <a:buNone/>
            </a:pPr>
            <a:r>
              <a:rPr lang="tr-TR" dirty="0"/>
              <a:t> </a:t>
            </a:r>
          </a:p>
        </p:txBody>
      </p:sp>
      <p:sp>
        <p:nvSpPr>
          <p:cNvPr id="3" name="Metin kutusu 2"/>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1615048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76872"/>
            <a:ext cx="7772400" cy="1540767"/>
          </a:xfrm>
        </p:spPr>
        <p:txBody>
          <a:bodyPr>
            <a:normAutofit/>
          </a:bodyPr>
          <a:lstStyle/>
          <a:p>
            <a:pPr marL="68580" indent="0" algn="ctr">
              <a:buNone/>
            </a:pPr>
            <a:r>
              <a:rPr lang="tr-TR" sz="6000" b="1" i="1" dirty="0" smtClean="0"/>
              <a:t>TEŞEKKÜRLER</a:t>
            </a:r>
            <a:endParaRPr lang="tr-TR" sz="6000" b="1" i="1" dirty="0"/>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
        <p:nvSpPr>
          <p:cNvPr id="6" name="Metin kutusu 5"/>
          <p:cNvSpPr txBox="1"/>
          <p:nvPr/>
        </p:nvSpPr>
        <p:spPr>
          <a:xfrm>
            <a:off x="6300192" y="5085184"/>
            <a:ext cx="2808312" cy="1046440"/>
          </a:xfrm>
          <a:prstGeom prst="rect">
            <a:avLst/>
          </a:prstGeom>
          <a:noFill/>
        </p:spPr>
        <p:txBody>
          <a:bodyPr wrap="square" rtlCol="0">
            <a:spAutoFit/>
          </a:bodyPr>
          <a:lstStyle/>
          <a:p>
            <a:r>
              <a:rPr lang="tr-TR" sz="1400" b="1" dirty="0" smtClean="0"/>
              <a:t>Hazırlayan: Şermin Pınar </a:t>
            </a:r>
            <a:r>
              <a:rPr lang="tr-TR" sz="1400" b="1" dirty="0" err="1" smtClean="0"/>
              <a:t>Yogev</a:t>
            </a:r>
            <a:endParaRPr lang="tr-TR" sz="1400" b="1" dirty="0" smtClean="0"/>
          </a:p>
          <a:p>
            <a:r>
              <a:rPr lang="tr-TR" sz="1200" b="1" dirty="0" smtClean="0"/>
              <a:t>Bilgi ve Değerlendirme Birimi</a:t>
            </a:r>
          </a:p>
          <a:p>
            <a:r>
              <a:rPr lang="tr-TR" sz="1200" dirty="0"/>
              <a:t>Şermin Pınar </a:t>
            </a:r>
            <a:r>
              <a:rPr lang="tr-TR" sz="1200" dirty="0" err="1" smtClean="0"/>
              <a:t>Yogev</a:t>
            </a:r>
            <a:endParaRPr lang="tr-TR" sz="1200" dirty="0" smtClean="0"/>
          </a:p>
          <a:p>
            <a:r>
              <a:rPr lang="tr-TR" sz="1200" dirty="0" smtClean="0"/>
              <a:t>Günsu Ertunç</a:t>
            </a:r>
          </a:p>
          <a:p>
            <a:r>
              <a:rPr lang="tr-TR" sz="1200" dirty="0" smtClean="0"/>
              <a:t>Gökçen Kılıç</a:t>
            </a:r>
          </a:p>
        </p:txBody>
      </p:sp>
    </p:spTree>
    <p:extLst>
      <p:ext uri="{BB962C8B-B14F-4D97-AF65-F5344CB8AC3E}">
        <p14:creationId xmlns:p14="http://schemas.microsoft.com/office/powerpoint/2010/main" val="545771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92696"/>
            <a:ext cx="7772400" cy="5040560"/>
          </a:xfrm>
        </p:spPr>
        <p:txBody>
          <a:bodyPr>
            <a:normAutofit fontScale="70000" lnSpcReduction="20000"/>
          </a:bodyPr>
          <a:lstStyle/>
          <a:p>
            <a:r>
              <a:rPr lang="tr-TR" dirty="0"/>
              <a:t>Kaynaklar: </a:t>
            </a:r>
          </a:p>
          <a:p>
            <a:r>
              <a:rPr lang="tr-TR" dirty="0"/>
              <a:t>1. </a:t>
            </a:r>
            <a:r>
              <a:rPr lang="tr-TR" u="sng" dirty="0">
                <a:hlinkClick r:id="rId2"/>
              </a:rPr>
              <a:t>http://www.isssweb.org/</a:t>
            </a:r>
            <a:endParaRPr lang="tr-TR" dirty="0"/>
          </a:p>
          <a:p>
            <a:r>
              <a:rPr lang="tr-TR" dirty="0"/>
              <a:t>2. </a:t>
            </a:r>
            <a:r>
              <a:rPr lang="tr-TR" u="sng" dirty="0">
                <a:hlinkClick r:id="rId3"/>
              </a:rPr>
              <a:t>http://www.crpsib.com/whatissi.asp</a:t>
            </a:r>
            <a:endParaRPr lang="tr-TR" dirty="0"/>
          </a:p>
          <a:p>
            <a:r>
              <a:rPr lang="tr-TR" dirty="0"/>
              <a:t>3. Aksoy, </a:t>
            </a:r>
            <a:r>
              <a:rPr lang="tr-TR" dirty="0" err="1"/>
              <a:t>A.,Ögel</a:t>
            </a:r>
            <a:r>
              <a:rPr lang="tr-TR" dirty="0"/>
              <a:t>, K. (2005). Sokakta yaşayan çocuklarda kendine zarar verme davranışı ve madde kullanımı. </a:t>
            </a:r>
            <a:r>
              <a:rPr lang="tr-TR" b="1" dirty="0"/>
              <a:t>Anadolu Psikiyatri Dergisi; 6:163-169.</a:t>
            </a:r>
            <a:endParaRPr lang="tr-TR" dirty="0"/>
          </a:p>
          <a:p>
            <a:r>
              <a:rPr lang="tr-TR" dirty="0"/>
              <a:t>4. </a:t>
            </a:r>
            <a:r>
              <a:rPr lang="tr-TR" u="sng" dirty="0">
                <a:hlinkClick r:id="rId4"/>
              </a:rPr>
              <a:t>http://www.actforyouth.net/resources/rf/rf_nssi_1209.pdf</a:t>
            </a:r>
            <a:endParaRPr lang="tr-TR" dirty="0"/>
          </a:p>
          <a:p>
            <a:r>
              <a:rPr lang="tr-TR" dirty="0"/>
              <a:t>5. Bildik, T., Somer, O., </a:t>
            </a:r>
            <a:r>
              <a:rPr lang="tr-TR" dirty="0" err="1"/>
              <a:t>Başay</a:t>
            </a:r>
            <a:r>
              <a:rPr lang="tr-TR" dirty="0"/>
              <a:t>, B. </a:t>
            </a:r>
            <a:r>
              <a:rPr lang="tr-TR" dirty="0" err="1"/>
              <a:t>Başay</a:t>
            </a:r>
            <a:r>
              <a:rPr lang="tr-TR" dirty="0"/>
              <a:t>, Ö., </a:t>
            </a:r>
            <a:r>
              <a:rPr lang="tr-TR" dirty="0" err="1"/>
              <a:t>Özbaran</a:t>
            </a:r>
            <a:r>
              <a:rPr lang="tr-TR" dirty="0"/>
              <a:t>, B., (2012). Kendine Zarar Verme Davranışı Değerlendirme </a:t>
            </a:r>
            <a:r>
              <a:rPr lang="tr-TR" dirty="0" err="1"/>
              <a:t>Envanteri’nin</a:t>
            </a:r>
            <a:r>
              <a:rPr lang="tr-TR" dirty="0"/>
              <a:t> Türkçe Formunun Geçerlik ve Güvenilirlik Çalışması. </a:t>
            </a:r>
            <a:r>
              <a:rPr lang="tr-TR" b="1" dirty="0"/>
              <a:t>Türk Psikiyatri Dergisi;23.</a:t>
            </a:r>
            <a:endParaRPr lang="tr-TR" dirty="0"/>
          </a:p>
          <a:p>
            <a:r>
              <a:rPr lang="tr-TR" dirty="0"/>
              <a:t> </a:t>
            </a:r>
          </a:p>
          <a:p>
            <a:r>
              <a:rPr lang="tr-TR" dirty="0"/>
              <a:t>6. </a:t>
            </a:r>
            <a:r>
              <a:rPr lang="tr-TR" dirty="0" err="1"/>
              <a:t>Sararçelik</a:t>
            </a:r>
            <a:r>
              <a:rPr lang="tr-TR" dirty="0"/>
              <a:t>, G. (2009). Kasıtlı Kendine Zarar Verme Davranışı Olan Ergen Ve Genç Erişkin Hastalarda Çocukluk Çağı Travmaları. Uzmanlık Tezi.</a:t>
            </a:r>
          </a:p>
          <a:p>
            <a:r>
              <a:rPr lang="tr-TR" dirty="0"/>
              <a:t>7. Bozkurt, M. Evren, E., </a:t>
            </a:r>
            <a:r>
              <a:rPr lang="tr-TR" dirty="0" err="1"/>
              <a:t>Çetingök</a:t>
            </a:r>
            <a:r>
              <a:rPr lang="tr-TR" dirty="0"/>
              <a:t>, S., (2012).Eroin Bağımlısı Bir Erkek Hastada Tedaviyi Engelleyen Çoklu Kendine Zarar Verme Davranışı: Olgu Sunumu. Düşünen Adam Psikiyatri ve Nörolojik Bilimler Dergisi;25:267-273.</a:t>
            </a:r>
          </a:p>
          <a:p>
            <a:r>
              <a:rPr lang="tr-TR" dirty="0"/>
              <a:t>8. Ögel K., Aksoy A. (2006). Kendine Zarar Verme Davranışı Raporu. Yeniden Yayın no:18, İstanbul.</a:t>
            </a:r>
          </a:p>
          <a:p>
            <a:r>
              <a:rPr lang="tr-TR" dirty="0"/>
              <a:t>9. http://www.ruki.org/selfinjkesmek.htm</a:t>
            </a:r>
          </a:p>
          <a:p>
            <a:r>
              <a:rPr lang="tr-TR" dirty="0"/>
              <a:t>10. Ögel, K., Taner, S., Eke, C., (2003). Çocuk Dostu Okul-Riskli Davranış Gösteren Çocuğun da Dostu Okul. </a:t>
            </a:r>
            <a:r>
              <a:rPr lang="tr-TR" dirty="0" err="1"/>
              <a:t>Unicef</a:t>
            </a:r>
            <a:r>
              <a:rPr lang="tr-TR" dirty="0"/>
              <a:t>.</a:t>
            </a:r>
          </a:p>
          <a:p>
            <a:r>
              <a:rPr lang="tr-TR" dirty="0"/>
              <a:t>11. </a:t>
            </a:r>
            <a:r>
              <a:rPr lang="tr-TR" u="sng" dirty="0">
                <a:hlinkClick r:id="rId5"/>
              </a:rPr>
              <a:t>http://</a:t>
            </a:r>
            <a:r>
              <a:rPr lang="tr-TR" u="sng" dirty="0" smtClean="0">
                <a:hlinkClick r:id="rId5"/>
              </a:rPr>
              <a:t>www.crpsib.com/userfiles/File/Parent.pdf</a:t>
            </a:r>
            <a:endParaRPr lang="tr-TR" u="sng" dirty="0" smtClean="0"/>
          </a:p>
        </p:txBody>
      </p:sp>
    </p:spTree>
    <p:extLst>
      <p:ext uri="{BB962C8B-B14F-4D97-AF65-F5344CB8AC3E}">
        <p14:creationId xmlns:p14="http://schemas.microsoft.com/office/powerpoint/2010/main" val="3138062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062664" cy="4713313"/>
          </a:xfrm>
        </p:spPr>
        <p:txBody>
          <a:bodyPr>
            <a:normAutofit fontScale="55000" lnSpcReduction="20000"/>
          </a:bodyPr>
          <a:lstStyle/>
          <a:p>
            <a:r>
              <a:rPr lang="tr-TR" u="sng" dirty="0" smtClean="0"/>
              <a:t>Resimler için kaynakça:</a:t>
            </a:r>
            <a:endParaRPr lang="tr-TR" dirty="0"/>
          </a:p>
          <a:p>
            <a:pPr marL="68580" indent="0">
              <a:buNone/>
            </a:pPr>
            <a:r>
              <a:rPr lang="tr-TR" dirty="0">
                <a:hlinkClick r:id="rId2"/>
              </a:rPr>
              <a:t>1. http://alwayslonliness.blogspot.com/2012/06/sometimes-when-one-person-is-missing.html</a:t>
            </a:r>
            <a:endParaRPr lang="tr-TR" dirty="0"/>
          </a:p>
          <a:p>
            <a:pPr marL="68580" indent="0">
              <a:buNone/>
            </a:pPr>
            <a:r>
              <a:rPr lang="tr-TR" dirty="0"/>
              <a:t>2. </a:t>
            </a:r>
            <a:r>
              <a:rPr lang="tr-TR" dirty="0">
                <a:hlinkClick r:id="rId3"/>
              </a:rPr>
              <a:t>http://www.bilinclitercih.com/?id=258</a:t>
            </a:r>
            <a:endParaRPr lang="tr-TR" dirty="0"/>
          </a:p>
          <a:p>
            <a:pPr marL="68580" indent="0">
              <a:buNone/>
            </a:pPr>
            <a:r>
              <a:rPr lang="tr-TR" dirty="0"/>
              <a:t>3. </a:t>
            </a:r>
            <a:r>
              <a:rPr lang="tr-TR" dirty="0">
                <a:hlinkClick r:id="rId4"/>
              </a:rPr>
              <a:t>http://www.fotosearch.com/photos-images/family-problems.html</a:t>
            </a:r>
            <a:endParaRPr lang="tr-TR" dirty="0"/>
          </a:p>
          <a:p>
            <a:pPr marL="68580" indent="0">
              <a:buNone/>
            </a:pPr>
            <a:r>
              <a:rPr lang="tr-TR" dirty="0"/>
              <a:t>4. </a:t>
            </a:r>
            <a:r>
              <a:rPr lang="tr-TR" dirty="0">
                <a:hlinkClick r:id="rId5"/>
              </a:rPr>
              <a:t>http://fotogaleri.stargazete.com/album/haber/686132/12/Guncel</a:t>
            </a:r>
            <a:endParaRPr lang="tr-TR" dirty="0"/>
          </a:p>
          <a:p>
            <a:pPr marL="68580" indent="0">
              <a:buNone/>
            </a:pPr>
            <a:r>
              <a:rPr lang="tr-TR" dirty="0"/>
              <a:t>5. </a:t>
            </a:r>
            <a:r>
              <a:rPr lang="tr-TR" dirty="0">
                <a:hlinkClick r:id="rId6"/>
              </a:rPr>
              <a:t>http://kidsroomzoom.wordpress.com/2011/08/02/belle-boo</a:t>
            </a:r>
            <a:endParaRPr lang="tr-TR" dirty="0"/>
          </a:p>
          <a:p>
            <a:pPr marL="68580" indent="0">
              <a:buNone/>
            </a:pPr>
            <a:r>
              <a:rPr lang="tr-TR" dirty="0" smtClean="0"/>
              <a:t>6. </a:t>
            </a:r>
            <a:r>
              <a:rPr lang="tr-TR" dirty="0" smtClean="0">
                <a:hlinkClick r:id="rId7"/>
              </a:rPr>
              <a:t>http</a:t>
            </a:r>
            <a:r>
              <a:rPr lang="tr-TR" dirty="0">
                <a:hlinkClick r:id="rId7"/>
              </a:rPr>
              <a:t>://</a:t>
            </a:r>
            <a:r>
              <a:rPr lang="tr-TR" dirty="0" smtClean="0">
                <a:hlinkClick r:id="rId7"/>
              </a:rPr>
              <a:t>www.resimlerfrm.com/yalnizlik-resimleri.html</a:t>
            </a:r>
            <a:endParaRPr lang="tr-TR" dirty="0" smtClean="0"/>
          </a:p>
          <a:p>
            <a:pPr marL="68580" indent="0">
              <a:buNone/>
            </a:pPr>
            <a:r>
              <a:rPr lang="tr-TR" dirty="0" smtClean="0"/>
              <a:t>7.http</a:t>
            </a:r>
            <a:r>
              <a:rPr lang="tr-TR" dirty="0"/>
              <a:t>://</a:t>
            </a:r>
            <a:r>
              <a:rPr lang="tr-TR" dirty="0" smtClean="0"/>
              <a:t>www.besyilda5d.com/sayfa.asp?sayfaid=21970&amp;sayfaadi=OTOR%DDTER%20ANNE%20BABA%20TUTUMU</a:t>
            </a:r>
          </a:p>
          <a:p>
            <a:pPr marL="68580" indent="0">
              <a:buNone/>
            </a:pPr>
            <a:r>
              <a:rPr lang="tr-TR" dirty="0" smtClean="0"/>
              <a:t>8.</a:t>
            </a:r>
            <a:r>
              <a:rPr lang="tr-TR" dirty="0"/>
              <a:t> www.online-utility.org/image/gallery.jsp?title=Stop</a:t>
            </a:r>
            <a:endParaRPr lang="tr-TR" dirty="0" smtClean="0"/>
          </a:p>
          <a:p>
            <a:pPr marL="68580" indent="0">
              <a:buNone/>
            </a:pPr>
            <a:r>
              <a:rPr lang="tr-TR" dirty="0" smtClean="0"/>
              <a:t>9. </a:t>
            </a:r>
            <a:r>
              <a:rPr lang="tr-TR" dirty="0">
                <a:hlinkClick r:id="rId8"/>
              </a:rPr>
              <a:t>http://escapeandreport.com/?</a:t>
            </a:r>
            <a:r>
              <a:rPr lang="tr-TR" dirty="0" smtClean="0">
                <a:hlinkClick r:id="rId8"/>
              </a:rPr>
              <a:t>page_id=4</a:t>
            </a:r>
            <a:endParaRPr lang="tr-TR" dirty="0" smtClean="0"/>
          </a:p>
          <a:p>
            <a:pPr marL="68580" indent="0">
              <a:buNone/>
            </a:pPr>
            <a:r>
              <a:rPr lang="tr-TR" dirty="0" smtClean="0"/>
              <a:t>10. </a:t>
            </a:r>
            <a:r>
              <a:rPr lang="tr-TR" dirty="0" smtClean="0">
                <a:hlinkClick r:id="rId9"/>
              </a:rPr>
              <a:t>www.popscreen.com/</a:t>
            </a:r>
            <a:r>
              <a:rPr lang="tr-TR" dirty="0" err="1" smtClean="0">
                <a:hlinkClick r:id="rId9"/>
              </a:rPr>
              <a:t>tagged</a:t>
            </a:r>
            <a:r>
              <a:rPr lang="tr-TR" dirty="0" smtClean="0">
                <a:hlinkClick r:id="rId9"/>
              </a:rPr>
              <a:t>/dünyalık</a:t>
            </a:r>
            <a:endParaRPr lang="tr-TR" dirty="0" smtClean="0"/>
          </a:p>
          <a:p>
            <a:pPr marL="68580" indent="0">
              <a:buNone/>
            </a:pPr>
            <a:r>
              <a:rPr lang="tr-TR" dirty="0" smtClean="0"/>
              <a:t>11.http</a:t>
            </a:r>
            <a:r>
              <a:rPr lang="tr-TR" dirty="0"/>
              <a:t>://www.idealokul.com/?</a:t>
            </a:r>
            <a:r>
              <a:rPr lang="tr-TR" dirty="0" smtClean="0"/>
              <a:t>mt=konu&amp;ucat=250&amp;cat=253&amp;id=2830</a:t>
            </a:r>
          </a:p>
          <a:p>
            <a:pPr marL="68580" indent="0">
              <a:buNone/>
            </a:pPr>
            <a:r>
              <a:rPr lang="tr-TR" dirty="0" smtClean="0"/>
              <a:t>12. </a:t>
            </a:r>
            <a:r>
              <a:rPr lang="tr-TR" dirty="0">
                <a:hlinkClick r:id="rId10"/>
              </a:rPr>
              <a:t>http://</a:t>
            </a:r>
            <a:r>
              <a:rPr lang="tr-TR" dirty="0" smtClean="0">
                <a:hlinkClick r:id="rId10"/>
              </a:rPr>
              <a:t>www.dusunvebasar.com/yusuf-ozkan-ozburun-aile-ici-iletisim-seminerleri/index.html</a:t>
            </a:r>
            <a:endParaRPr lang="tr-TR" dirty="0"/>
          </a:p>
          <a:p>
            <a:pPr marL="68580" indent="0">
              <a:buNone/>
            </a:pPr>
            <a:r>
              <a:rPr lang="tr-TR" dirty="0" smtClean="0"/>
              <a:t>13. </a:t>
            </a:r>
            <a:r>
              <a:rPr lang="tr-TR" dirty="0">
                <a:hlinkClick r:id="rId11"/>
              </a:rPr>
              <a:t>http://</a:t>
            </a:r>
            <a:r>
              <a:rPr lang="tr-TR" dirty="0" smtClean="0">
                <a:hlinkClick r:id="rId11"/>
              </a:rPr>
              <a:t>mdarena.blogspot.com/2009/05/cartoon-classics_14.html</a:t>
            </a:r>
            <a:endParaRPr lang="tr-TR" dirty="0" smtClean="0"/>
          </a:p>
          <a:p>
            <a:pPr marL="68580" indent="0">
              <a:buNone/>
            </a:pPr>
            <a:r>
              <a:rPr lang="tr-TR" dirty="0"/>
              <a:t>14. </a:t>
            </a:r>
            <a:r>
              <a:rPr lang="tr-TR" dirty="0">
                <a:hlinkClick r:id="rId12"/>
              </a:rPr>
              <a:t>http://</a:t>
            </a:r>
            <a:r>
              <a:rPr lang="tr-TR" dirty="0" smtClean="0">
                <a:hlinkClick r:id="rId12"/>
              </a:rPr>
              <a:t>www.customerexperienceservices.com/108/customer-effort-score-conference</a:t>
            </a:r>
            <a:endParaRPr lang="tr-TR" dirty="0" smtClean="0"/>
          </a:p>
          <a:p>
            <a:pPr marL="68580" indent="0">
              <a:buNone/>
            </a:pPr>
            <a:r>
              <a:rPr lang="tr-TR" dirty="0" smtClean="0"/>
              <a:t>Broşür resimler:</a:t>
            </a:r>
            <a:endParaRPr lang="tr-TR" dirty="0"/>
          </a:p>
          <a:p>
            <a:pPr marL="68580" indent="0">
              <a:buNone/>
            </a:pPr>
            <a:r>
              <a:rPr lang="tr-TR" dirty="0"/>
              <a:t>15. </a:t>
            </a:r>
            <a:r>
              <a:rPr lang="tr-TR" dirty="0">
                <a:hlinkClick r:id="rId13"/>
              </a:rPr>
              <a:t>http://</a:t>
            </a:r>
            <a:r>
              <a:rPr lang="tr-TR" dirty="0" smtClean="0">
                <a:hlinkClick r:id="rId13"/>
              </a:rPr>
              <a:t>yaymicro.com/vector/happy-family/70984</a:t>
            </a:r>
            <a:endParaRPr lang="tr-TR" dirty="0" smtClean="0"/>
          </a:p>
          <a:p>
            <a:pPr marL="68580" indent="0">
              <a:buNone/>
            </a:pPr>
            <a:r>
              <a:rPr lang="tr-TR" dirty="0" smtClean="0"/>
              <a:t>16.http</a:t>
            </a:r>
            <a:r>
              <a:rPr lang="tr-TR" dirty="0"/>
              <a:t>://</a:t>
            </a:r>
            <a:r>
              <a:rPr lang="tr-TR" dirty="0" smtClean="0"/>
              <a:t>djkashmir.com/</a:t>
            </a:r>
            <a:r>
              <a:rPr lang="tr-TR" dirty="0" err="1" smtClean="0"/>
              <a:t>wallpapers</a:t>
            </a:r>
            <a:r>
              <a:rPr lang="tr-TR" dirty="0" smtClean="0"/>
              <a:t>/</a:t>
            </a:r>
            <a:r>
              <a:rPr lang="tr-TR" dirty="0" err="1" smtClean="0"/>
              <a:t>index.php?dir</a:t>
            </a:r>
            <a:r>
              <a:rPr lang="tr-TR" dirty="0" smtClean="0"/>
              <a:t>=</a:t>
            </a:r>
            <a:r>
              <a:rPr lang="tr-TR" dirty="0" err="1" smtClean="0"/>
              <a:t>Wallpapers</a:t>
            </a:r>
            <a:r>
              <a:rPr lang="tr-TR" dirty="0" smtClean="0"/>
              <a:t>/Love%20Wallpapers%20/Love%20Sad%20Pictures%20</a:t>
            </a:r>
          </a:p>
          <a:p>
            <a:pPr marL="68580" indent="0">
              <a:buNone/>
            </a:pPr>
            <a:r>
              <a:rPr lang="tr-TR" dirty="0"/>
              <a:t>17. </a:t>
            </a:r>
            <a:r>
              <a:rPr lang="tr-TR" dirty="0">
                <a:hlinkClick r:id="rId14"/>
              </a:rPr>
              <a:t>http://www.malatya.gov.tr/?</a:t>
            </a:r>
            <a:r>
              <a:rPr lang="tr-TR" dirty="0" smtClean="0">
                <a:hlinkClick r:id="rId14"/>
              </a:rPr>
              <a:t>modul=detay&amp;k_id=339&amp;m_id=26</a:t>
            </a:r>
            <a:endParaRPr lang="tr-TR" dirty="0" smtClean="0"/>
          </a:p>
          <a:p>
            <a:pPr marL="68580" indent="0">
              <a:buNone/>
            </a:pPr>
            <a:r>
              <a:rPr lang="tr-TR" dirty="0"/>
              <a:t>18. http://cekimyasasi.net/makaleler/2010/01/29/duygular-cikmaz-sokagi/</a:t>
            </a:r>
            <a:endParaRPr lang="tr-TR" dirty="0" smtClean="0"/>
          </a:p>
        </p:txBody>
      </p:sp>
    </p:spTree>
    <p:extLst>
      <p:ext uri="{BB962C8B-B14F-4D97-AF65-F5344CB8AC3E}">
        <p14:creationId xmlns:p14="http://schemas.microsoft.com/office/powerpoint/2010/main" val="301840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000" dirty="0" err="1" smtClean="0">
                <a:latin typeface="Arial" panose="020B0604020202020204" pitchFamily="34" charset="0"/>
                <a:cs typeface="Arial" panose="020B0604020202020204" pitchFamily="34" charset="0"/>
              </a:rPr>
              <a:t>Kendİne</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zarar verme </a:t>
            </a:r>
            <a:r>
              <a:rPr lang="tr-TR" sz="2000" dirty="0" err="1" smtClean="0">
                <a:latin typeface="Arial" panose="020B0604020202020204" pitchFamily="34" charset="0"/>
                <a:cs typeface="Arial" panose="020B0604020202020204" pitchFamily="34" charset="0"/>
              </a:rPr>
              <a:t>davranIşInI</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tanImlamak</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İçİn</a:t>
            </a:r>
            <a:r>
              <a:rPr lang="tr-TR" sz="2000" dirty="0" smtClean="0">
                <a:latin typeface="Arial" panose="020B0604020202020204" pitchFamily="34" charset="0"/>
                <a:cs typeface="Arial" panose="020B0604020202020204" pitchFamily="34" charset="0"/>
              </a:rPr>
              <a:t> KULLANILAN ÖLÇÜTLER</a:t>
            </a:r>
            <a:endParaRPr lang="tr-TR" sz="2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a:t>Davranışın sürekli tekrarlanması (kronik kendine zarar verme davranışı</a:t>
            </a:r>
            <a:r>
              <a:rPr lang="tr-TR" dirty="0" smtClean="0"/>
              <a:t>),</a:t>
            </a:r>
          </a:p>
          <a:p>
            <a:endParaRPr lang="tr-TR" dirty="0"/>
          </a:p>
          <a:p>
            <a:r>
              <a:rPr lang="tr-TR" dirty="0" smtClean="0"/>
              <a:t>Kişinin </a:t>
            </a:r>
            <a:r>
              <a:rPr lang="tr-TR" dirty="0"/>
              <a:t>kendine zarar vermeden önce gerilim duygusuna sahip olması</a:t>
            </a:r>
            <a:r>
              <a:rPr lang="tr-TR" dirty="0" smtClean="0"/>
              <a:t>,</a:t>
            </a:r>
          </a:p>
          <a:p>
            <a:endParaRPr lang="tr-TR" dirty="0"/>
          </a:p>
          <a:p>
            <a:r>
              <a:rPr lang="tr-TR" dirty="0" smtClean="0"/>
              <a:t>Fiziksel </a:t>
            </a:r>
            <a:r>
              <a:rPr lang="tr-TR" dirty="0"/>
              <a:t>acıyla beraber rahatlama, zevk alma veya hoşuna gitme duygusunun yaşanması</a:t>
            </a:r>
            <a:r>
              <a:rPr lang="tr-TR" dirty="0" smtClean="0"/>
              <a:t>,</a:t>
            </a:r>
          </a:p>
          <a:p>
            <a:endParaRPr lang="tr-TR" dirty="0"/>
          </a:p>
          <a:p>
            <a:r>
              <a:rPr lang="tr-TR" dirty="0" smtClean="0"/>
              <a:t>Utanma </a:t>
            </a:r>
            <a:r>
              <a:rPr lang="tr-TR" dirty="0"/>
              <a:t>ve sosyal olarak damgalanma korkusu karşısında kendine zarar vermenin izlerini ya da kanı gizlemeye </a:t>
            </a:r>
            <a:r>
              <a:rPr lang="tr-TR" dirty="0" smtClean="0"/>
              <a:t>çalışma.</a:t>
            </a:r>
            <a:endParaRPr lang="tr-TR" dirty="0"/>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177012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74638"/>
            <a:ext cx="7772400" cy="1138138"/>
          </a:xfrm>
        </p:spPr>
        <p:txBody>
          <a:bodyPr>
            <a:normAutofit fontScale="90000"/>
          </a:bodyPr>
          <a:lstStyle/>
          <a:p>
            <a:pPr algn="ctr"/>
            <a:r>
              <a:rPr lang="tr-TR" dirty="0" smtClean="0">
                <a:latin typeface="Arial" pitchFamily="34" charset="0"/>
                <a:cs typeface="Arial" pitchFamily="34" charset="0"/>
              </a:rPr>
              <a:t>SIK GÖRÜLEN KENDİNE ZARAR VERME DAVRANIŞLARI</a:t>
            </a:r>
            <a:endParaRPr lang="tr-TR" dirty="0">
              <a:latin typeface="Arial" pitchFamily="34" charset="0"/>
              <a:cs typeface="Arial" pitchFamily="34" charset="0"/>
            </a:endParaRPr>
          </a:p>
        </p:txBody>
      </p:sp>
      <p:sp>
        <p:nvSpPr>
          <p:cNvPr id="3" name="İçerik Yer Tutucusu 2"/>
          <p:cNvSpPr>
            <a:spLocks noGrp="1"/>
          </p:cNvSpPr>
          <p:nvPr>
            <p:ph idx="1"/>
          </p:nvPr>
        </p:nvSpPr>
        <p:spPr>
          <a:xfrm>
            <a:off x="683568" y="1556792"/>
            <a:ext cx="3024336" cy="3960440"/>
          </a:xfrm>
        </p:spPr>
        <p:txBody>
          <a:bodyPr>
            <a:noAutofit/>
          </a:bodyPr>
          <a:lstStyle/>
          <a:p>
            <a:endParaRPr lang="tr-TR" dirty="0" smtClean="0">
              <a:latin typeface="Arial" pitchFamily="34" charset="0"/>
              <a:cs typeface="Arial" pitchFamily="34" charset="0"/>
            </a:endParaRPr>
          </a:p>
          <a:p>
            <a:r>
              <a:rPr lang="tr-TR" dirty="0" smtClean="0">
                <a:latin typeface="Arial" pitchFamily="34" charset="0"/>
                <a:cs typeface="Arial" pitchFamily="34" charset="0"/>
              </a:rPr>
              <a:t>Kendini </a:t>
            </a:r>
            <a:r>
              <a:rPr lang="tr-TR" dirty="0">
                <a:latin typeface="Arial" pitchFamily="34" charset="0"/>
                <a:cs typeface="Arial" pitchFamily="34" charset="0"/>
              </a:rPr>
              <a:t>kesme, </a:t>
            </a:r>
            <a:endParaRPr lang="tr-TR" dirty="0" smtClean="0">
              <a:latin typeface="Arial" pitchFamily="34" charset="0"/>
              <a:cs typeface="Arial" pitchFamily="34" charset="0"/>
            </a:endParaRPr>
          </a:p>
          <a:p>
            <a:r>
              <a:rPr lang="tr-TR" dirty="0" smtClean="0">
                <a:latin typeface="Arial" pitchFamily="34" charset="0"/>
                <a:cs typeface="Arial" pitchFamily="34" charset="0"/>
              </a:rPr>
              <a:t>Kendini </a:t>
            </a:r>
            <a:r>
              <a:rPr lang="tr-TR" dirty="0">
                <a:latin typeface="Arial" pitchFamily="34" charset="0"/>
                <a:cs typeface="Arial" pitchFamily="34" charset="0"/>
              </a:rPr>
              <a:t>ısırma, </a:t>
            </a:r>
            <a:endParaRPr lang="tr-TR" dirty="0" smtClean="0">
              <a:latin typeface="Arial" pitchFamily="34" charset="0"/>
              <a:cs typeface="Arial" pitchFamily="34" charset="0"/>
            </a:endParaRPr>
          </a:p>
          <a:p>
            <a:r>
              <a:rPr lang="tr-TR" dirty="0" smtClean="0">
                <a:latin typeface="Arial" pitchFamily="34" charset="0"/>
                <a:cs typeface="Arial" pitchFamily="34" charset="0"/>
              </a:rPr>
              <a:t>Cilde </a:t>
            </a:r>
            <a:r>
              <a:rPr lang="tr-TR" dirty="0">
                <a:latin typeface="Arial" pitchFamily="34" charset="0"/>
                <a:cs typeface="Arial" pitchFamily="34" charset="0"/>
              </a:rPr>
              <a:t>harf/şekil kazıma, </a:t>
            </a:r>
            <a:endParaRPr lang="tr-TR" dirty="0" smtClean="0">
              <a:latin typeface="Arial" pitchFamily="34" charset="0"/>
              <a:cs typeface="Arial" pitchFamily="34" charset="0"/>
            </a:endParaRPr>
          </a:p>
          <a:p>
            <a:r>
              <a:rPr lang="tr-TR" dirty="0" smtClean="0">
                <a:latin typeface="Arial" pitchFamily="34" charset="0"/>
                <a:cs typeface="Arial" pitchFamily="34" charset="0"/>
              </a:rPr>
              <a:t>Kendini yakma</a:t>
            </a:r>
            <a:r>
              <a:rPr lang="tr-TR" dirty="0">
                <a:latin typeface="Arial" pitchFamily="34" charset="0"/>
                <a:cs typeface="Arial" pitchFamily="34" charset="0"/>
              </a:rPr>
              <a:t>, </a:t>
            </a:r>
            <a:endParaRPr lang="tr-TR" dirty="0" smtClean="0">
              <a:latin typeface="Arial" pitchFamily="34" charset="0"/>
              <a:cs typeface="Arial" pitchFamily="34" charset="0"/>
            </a:endParaRPr>
          </a:p>
          <a:p>
            <a:r>
              <a:rPr lang="tr-TR" dirty="0" smtClean="0">
                <a:latin typeface="Arial" pitchFamily="34" charset="0"/>
                <a:cs typeface="Arial" pitchFamily="34" charset="0"/>
              </a:rPr>
              <a:t>Çimdikleme</a:t>
            </a:r>
            <a:r>
              <a:rPr lang="tr-TR" dirty="0">
                <a:latin typeface="Arial" pitchFamily="34" charset="0"/>
                <a:cs typeface="Arial" pitchFamily="34" charset="0"/>
              </a:rPr>
              <a:t>, </a:t>
            </a:r>
            <a:endParaRPr lang="tr-TR" dirty="0" smtClean="0">
              <a:latin typeface="Arial" pitchFamily="34" charset="0"/>
              <a:cs typeface="Arial" pitchFamily="34" charset="0"/>
            </a:endParaRPr>
          </a:p>
          <a:p>
            <a:r>
              <a:rPr lang="tr-TR" dirty="0" smtClean="0">
                <a:latin typeface="Arial" pitchFamily="34" charset="0"/>
                <a:cs typeface="Arial" pitchFamily="34" charset="0"/>
              </a:rPr>
              <a:t>Saç </a:t>
            </a:r>
            <a:r>
              <a:rPr lang="tr-TR" dirty="0">
                <a:latin typeface="Arial" pitchFamily="34" charset="0"/>
                <a:cs typeface="Arial" pitchFamily="34" charset="0"/>
              </a:rPr>
              <a:t>kopartma, </a:t>
            </a:r>
            <a:endParaRPr lang="tr-TR" dirty="0" smtClean="0">
              <a:latin typeface="Arial" pitchFamily="34" charset="0"/>
              <a:cs typeface="Arial" pitchFamily="34" charset="0"/>
            </a:endParaRPr>
          </a:p>
          <a:p>
            <a:r>
              <a:rPr lang="tr-TR" dirty="0" smtClean="0">
                <a:latin typeface="Arial" pitchFamily="34" charset="0"/>
                <a:cs typeface="Arial" pitchFamily="34" charset="0"/>
              </a:rPr>
              <a:t>Tırnaklama</a:t>
            </a:r>
            <a:r>
              <a:rPr lang="tr-TR" dirty="0">
                <a:latin typeface="Arial" pitchFamily="34" charset="0"/>
                <a:cs typeface="Arial" pitchFamily="34" charset="0"/>
              </a:rPr>
              <a:t>, </a:t>
            </a:r>
            <a:endParaRPr lang="tr-TR" dirty="0" smtClean="0">
              <a:latin typeface="Arial" pitchFamily="34" charset="0"/>
              <a:cs typeface="Arial" pitchFamily="34" charset="0"/>
            </a:endParaRPr>
          </a:p>
        </p:txBody>
      </p:sp>
      <p:sp>
        <p:nvSpPr>
          <p:cNvPr id="7" name="İçerik Yer Tutucusu 2"/>
          <p:cNvSpPr txBox="1">
            <a:spLocks/>
          </p:cNvSpPr>
          <p:nvPr/>
        </p:nvSpPr>
        <p:spPr>
          <a:xfrm>
            <a:off x="4067944" y="1556792"/>
            <a:ext cx="4248472" cy="3960440"/>
          </a:xfrm>
          <a:prstGeom prst="rect">
            <a:avLst/>
          </a:prstGeom>
        </p:spPr>
        <p:txBody>
          <a:bodyPr vert="horz" lIns="0" tIns="45720" rIns="0" bIns="45720" rtlCol="0">
            <a:no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tr-TR" dirty="0" smtClean="0">
              <a:latin typeface="Arial" pitchFamily="34" charset="0"/>
              <a:cs typeface="Arial" pitchFamily="34" charset="0"/>
            </a:endParaRPr>
          </a:p>
          <a:p>
            <a:pPr marL="285750" indent="-285750">
              <a:buFont typeface="Wingdings" pitchFamily="2" charset="2"/>
              <a:buChar char="Ø"/>
            </a:pPr>
            <a:r>
              <a:rPr lang="tr-TR" dirty="0">
                <a:latin typeface="Arial" pitchFamily="34" charset="0"/>
                <a:cs typeface="Arial" pitchFamily="34" charset="0"/>
              </a:rPr>
              <a:t>Kendini sert bir yere çarpma,</a:t>
            </a:r>
          </a:p>
          <a:p>
            <a:pPr marL="285750" indent="-285750">
              <a:buFont typeface="Wingdings" pitchFamily="2" charset="2"/>
              <a:buChar char="Ø"/>
            </a:pPr>
            <a:r>
              <a:rPr lang="tr-TR" dirty="0">
                <a:latin typeface="Arial" pitchFamily="34" charset="0"/>
                <a:cs typeface="Arial" pitchFamily="34" charset="0"/>
              </a:rPr>
              <a:t>Kendine vurma, </a:t>
            </a:r>
          </a:p>
          <a:p>
            <a:pPr marL="285750" indent="-285750">
              <a:buFont typeface="Wingdings" pitchFamily="2" charset="2"/>
              <a:buChar char="Ø"/>
            </a:pPr>
            <a:r>
              <a:rPr lang="tr-TR" dirty="0">
                <a:latin typeface="Arial" pitchFamily="34" charset="0"/>
                <a:cs typeface="Arial" pitchFamily="34" charset="0"/>
              </a:rPr>
              <a:t>Yaraların iyileşmesine engel olma, </a:t>
            </a:r>
          </a:p>
          <a:p>
            <a:pPr marL="285750" indent="-285750">
              <a:buFont typeface="Wingdings" pitchFamily="2" charset="2"/>
              <a:buChar char="Ø"/>
            </a:pPr>
            <a:r>
              <a:rPr lang="tr-TR" dirty="0">
                <a:latin typeface="Arial" pitchFamily="34" charset="0"/>
                <a:cs typeface="Arial" pitchFamily="34" charset="0"/>
              </a:rPr>
              <a:t>Cildi sert bir yere sürtme, </a:t>
            </a:r>
          </a:p>
          <a:p>
            <a:pPr marL="285750" indent="-285750">
              <a:buFont typeface="Wingdings" pitchFamily="2" charset="2"/>
              <a:buChar char="Ø"/>
            </a:pPr>
            <a:r>
              <a:rPr lang="tr-TR" dirty="0">
                <a:latin typeface="Arial" pitchFamily="34" charset="0"/>
                <a:cs typeface="Arial" pitchFamily="34" charset="0"/>
              </a:rPr>
              <a:t>Kendine iğne batırma, </a:t>
            </a:r>
          </a:p>
          <a:p>
            <a:pPr marL="285750" indent="-285750">
              <a:buFont typeface="Wingdings" pitchFamily="2" charset="2"/>
              <a:buChar char="Ø"/>
            </a:pPr>
            <a:r>
              <a:rPr lang="tr-TR" dirty="0">
                <a:latin typeface="Arial" pitchFamily="34" charset="0"/>
                <a:cs typeface="Arial" pitchFamily="34" charset="0"/>
              </a:rPr>
              <a:t>Tehlikeli/zararlı madde içme/yutma.</a:t>
            </a:r>
            <a:endParaRPr lang="tr-TR" dirty="0" smtClean="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4228372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74638"/>
            <a:ext cx="7772400" cy="778098"/>
          </a:xfrm>
        </p:spPr>
        <p:txBody>
          <a:bodyPr>
            <a:normAutofit/>
          </a:bodyPr>
          <a:lstStyle/>
          <a:p>
            <a:pPr algn="ctr"/>
            <a:r>
              <a:rPr lang="tr-TR" sz="3200" dirty="0" smtClean="0">
                <a:latin typeface="Arial" pitchFamily="34" charset="0"/>
                <a:cs typeface="Arial" pitchFamily="34" charset="0"/>
              </a:rPr>
              <a:t>İSTATİSTİKLER VE TEMEL BİLGİLER</a:t>
            </a:r>
            <a:endParaRPr lang="tr-TR" sz="3200" dirty="0">
              <a:latin typeface="Arial" pitchFamily="34" charset="0"/>
              <a:cs typeface="Arial" pitchFamily="34" charset="0"/>
            </a:endParaRPr>
          </a:p>
        </p:txBody>
      </p:sp>
      <p:sp>
        <p:nvSpPr>
          <p:cNvPr id="3" name="İçerik Yer Tutucusu 2"/>
          <p:cNvSpPr>
            <a:spLocks noGrp="1"/>
          </p:cNvSpPr>
          <p:nvPr>
            <p:ph idx="1"/>
          </p:nvPr>
        </p:nvSpPr>
        <p:spPr>
          <a:xfrm>
            <a:off x="251520" y="1124744"/>
            <a:ext cx="8568952" cy="4176464"/>
          </a:xfrm>
        </p:spPr>
        <p:txBody>
          <a:bodyPr>
            <a:noAutofit/>
          </a:bodyPr>
          <a:lstStyle/>
          <a:p>
            <a:r>
              <a:rPr lang="tr-TR" sz="2200" dirty="0" smtClean="0">
                <a:latin typeface="Arial" pitchFamily="34" charset="0"/>
                <a:cs typeface="Arial" pitchFamily="34" charset="0"/>
              </a:rPr>
              <a:t>Davranışa başlama yaşı genellikle 12-15. </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Türkiye’de ise16-20 yaşları arasında başladığı saptanmıştır.</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Yaygınlığı %13-%25.</a:t>
            </a:r>
          </a:p>
          <a:p>
            <a:endParaRPr lang="tr-TR" sz="2200" dirty="0" smtClean="0">
              <a:latin typeface="Arial" pitchFamily="34" charset="0"/>
              <a:cs typeface="Arial" pitchFamily="34" charset="0"/>
            </a:endParaRPr>
          </a:p>
          <a:p>
            <a:r>
              <a:rPr lang="tr-TR" sz="2200" dirty="0" smtClean="0">
                <a:solidFill>
                  <a:schemeClr val="accent2">
                    <a:lumMod val="20000"/>
                    <a:lumOff val="80000"/>
                  </a:schemeClr>
                </a:solidFill>
                <a:latin typeface="Arial" pitchFamily="34" charset="0"/>
                <a:cs typeface="Arial" pitchFamily="34" charset="0"/>
              </a:rPr>
              <a:t>Süreklilik gösteren kendine zarar verme oranı ise %4 ile %6 aralığındadır</a:t>
            </a:r>
            <a:r>
              <a:rPr lang="tr-TR" sz="2200" dirty="0" smtClean="0">
                <a:latin typeface="Arial" pitchFamily="34" charset="0"/>
                <a:cs typeface="Arial" pitchFamily="34" charset="0"/>
              </a:rPr>
              <a:t>.</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Türkiye’de ise yaygınlık oranı yaklaşık % 20 olarak bulunmuştur. </a:t>
            </a:r>
            <a:endParaRPr lang="tr-TR" sz="22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24656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332656"/>
            <a:ext cx="7772400" cy="1143000"/>
          </a:xfrm>
        </p:spPr>
        <p:txBody>
          <a:bodyPr>
            <a:normAutofit fontScale="90000"/>
          </a:bodyPr>
          <a:lstStyle/>
          <a:p>
            <a:pPr algn="ctr"/>
            <a:r>
              <a:rPr lang="tr-TR" dirty="0" smtClean="0">
                <a:latin typeface="Arial" pitchFamily="34" charset="0"/>
                <a:cs typeface="Arial" pitchFamily="34" charset="0"/>
              </a:rPr>
              <a:t>MADDE KULLANIMI VE </a:t>
            </a:r>
            <a:r>
              <a:rPr lang="tr-TR" dirty="0" err="1" smtClean="0">
                <a:latin typeface="Arial" pitchFamily="34" charset="0"/>
                <a:cs typeface="Arial" pitchFamily="34" charset="0"/>
              </a:rPr>
              <a:t>kendİne</a:t>
            </a:r>
            <a:r>
              <a:rPr lang="tr-TR" dirty="0" smtClean="0">
                <a:latin typeface="Arial" pitchFamily="34" charset="0"/>
                <a:cs typeface="Arial" pitchFamily="34" charset="0"/>
              </a:rPr>
              <a:t> zarar verme</a:t>
            </a:r>
            <a:endParaRPr lang="tr-TR" dirty="0">
              <a:latin typeface="Arial" pitchFamily="34" charset="0"/>
              <a:cs typeface="Arial" pitchFamily="34" charset="0"/>
            </a:endParaRPr>
          </a:p>
        </p:txBody>
      </p:sp>
      <p:sp>
        <p:nvSpPr>
          <p:cNvPr id="3" name="İçerik Yer Tutucusu 2"/>
          <p:cNvSpPr>
            <a:spLocks noGrp="1"/>
          </p:cNvSpPr>
          <p:nvPr>
            <p:ph idx="1"/>
          </p:nvPr>
        </p:nvSpPr>
        <p:spPr>
          <a:xfrm>
            <a:off x="755576" y="1844824"/>
            <a:ext cx="7772400" cy="3733800"/>
          </a:xfrm>
        </p:spPr>
        <p:txBody>
          <a:bodyPr>
            <a:normAutofit/>
          </a:bodyPr>
          <a:lstStyle/>
          <a:p>
            <a:pPr marL="68580" indent="0" algn="just">
              <a:buNone/>
            </a:pPr>
            <a:r>
              <a:rPr lang="tr-TR" sz="3000" dirty="0">
                <a:latin typeface="Arial" pitchFamily="34" charset="0"/>
                <a:cs typeface="Arial" pitchFamily="34" charset="0"/>
              </a:rPr>
              <a:t>	</a:t>
            </a:r>
            <a:r>
              <a:rPr lang="tr-TR" sz="3000" dirty="0" smtClean="0">
                <a:latin typeface="Arial" pitchFamily="34" charset="0"/>
                <a:cs typeface="Arial" pitchFamily="34" charset="0"/>
              </a:rPr>
              <a:t>Süreklilik gösteren kendine zarar verme davranışı olan bireylerde madde kullanımı sıklıkla görülmektedir. </a:t>
            </a:r>
            <a:endParaRPr lang="tr-TR" sz="3000" dirty="0">
              <a:latin typeface="Arial" pitchFamily="34" charset="0"/>
              <a:cs typeface="Arial" pitchFamily="34" charset="0"/>
            </a:endParaRPr>
          </a:p>
        </p:txBody>
      </p:sp>
      <p:sp>
        <p:nvSpPr>
          <p:cNvPr id="4" name="AutoShape 2" descr="data:image/jpeg;base64,/9j/4AAQSkZJRgABAQAAAQABAAD/2wCEAAkGBhISERUUExQWFRMVFBgXGBYWFxcVFRgVGBgVFRYYFxYXHSYeFxkjGhcUHy8gIycpLCwsGB8xNTAqNSYrLCoBCQoKDgwOGg8PGiwkHyAqKS0vLi0sLCwqLCwsKi8sLC0qKS0vLCwsLCwsLCksKSwsLC8pKSksLCkpNSwsKSwsLP/AABEIALcBEwMBIgACEQEDEQH/xAAbAAEAAwADAQAAAAAAAAAAAAAABAUGAgMHAf/EAD0QAAEDAQYDBwIEBQMEAwAAAAEAAhEDBAUSITFBBlFhEyIycYGRobHBQlLR8BRicpLhI4LxFTNDogcWsv/EABsBAQACAwEBAAAAAAAAAAAAAAABAgMEBQYH/8QALhEAAgIBBAECBAQHAAAAAAAAAAECEQMEEiExQQVREyJhoXGRsdEGFDJCgeHw/9oADAMBAAIRAxEAPwD3FERAEREAREQBERAEXwuAXD+IbzQHYij/AMaNRmFzoWgO02QHaiIgCIiAIiIAiIgCLhVrBuu6+NtDToQgOxERAEREAREQBERAEREAREQBERAEREAREQBERAcXPA1Ki1rZyXXbASSPb7KFY7YKrS5oIwuLTIjMRKi0nRZRdWd1SsTqVxa5car2tEuIA5kwPcqrtHFFFvhl8flGX9xWPJnx4lc5JFoY5T/pVlhdNtNQP7jmhrjGIc9dOsqZZ3YX9Dl+ioKV/WmozHSpMDC7Die+YJIGYEQMwum7rxtNapg7uJrocA3INEg5zktfHq8bqNtt9cVf6GaWnlzLhV9TcIuLAYE6wuS3TVCIiAIiIAiLhVfAJ5BAQ7ZU73Ro+df0Vbd9TFifzMD0zKk1mFzXAGC4HPXMqDdd3dhSwTJkknPU8gfL6qrvcvYuq2vnklVLW5uhXxt/lviEqLaHqstNRWK0amhf1J28Hqp1OqHaEHyXnFSopdktrqbS7ER+5P2QUb9FmLt4mc8CQDz+3qruhejXa5fRA1RMREQgIiIAiIgCIiAIiIAiIgCIiAiW1wb3iYEGZ0yWRvnilze7SbA/MRzzybt6ra16DXiHCRyWev8Auam1owtAGnrstPW/EWJvG6df5NjT7N/zqzBWm0VKplxc49c/bkuttEgwcj1VnbrSWQ1ognMmNAFU9oXuMZk8/qV4dZJZPml/s7an4Rs+GywNfSLp7RuIDy3+V9sdtDLWx2mPuu8ycJ/9gszd9t7Gs1xM5gT0OUe30V1fbA1xI1kPHk7Ix/uaPddTBkawRn28b+3f6WjSkrm0/P8A37HoKKNd1q7Skx/5mg+u/wAypK9empK0cpqnQREUkBERAEREBkuLra5lVjaRLCBicW5Ezk0Hno4qIb3qtABh+WcjCZ6EZfC6bytIqV3PnLEf7W90fQ+6jYwc9V4zW+pZseaTxyfdL24+nR1oYYuCUkTjfTTqC3zGIe4XVUrsd+rT9lFIXW6gDtnz0PuFbD/EORcZYp/hwUlpI/2ujsdQB0cPI90/OXyod7UqwDWhjuzgSQJGIk7jpC7+zcNDPR2fzqu+z2st1BHVpke2vwutD1TTalbd7i/rx9+jEsU8bukyVddDC0DfdXdmZJA5kBV9krtduJ9j7f4V1d1MYx0ldqLTVo05XfJboiKSoREQBERAEREAREQBERAEREAUa8KGOm4bxI8wpKKGrVMlOnZ5TxHUwmBuqewWwta6WFpLtS05jaD7rY8UWTBUJDcxJHkVknW2q6cIdlkToPcleG1OD4WSUK4uzt42mlJEOnUrOq4uzOESGzHvBK2Lq/a0KTzqw9m/1gZ+oafVYKrezmnMOn99VsuEqrqtJ4dkKoJb5gR+nstjDabi0qkqX49owSt8+xouG+IaVKi4VXhga+BMk5yYAGuhWjsF60qwmm8O+CPMHMLyph7Rr2/mbI/rbn8973S5b67IglpIa7PCSHtByJbHovR+mz3YFF9x4/Lr7UaOoVTv3PYEWds3GlmGT6zDlIcOXJ7R4X/B6aKU3i2yHSrPkyofo1b5gLhFWM4ksxIHagT+YOZ8uAVkCgMxe9713WjsaTxRj8Tg0h2Q0md8ohfH3xa6IcyuxrgWOLarMhMZS39I8l1cZ3I1xFVri2oTGEauP8o3Ma+8jfNstlXsnio4mHBoB6DE7cj8uiwarKsOGU/ZffwXxR3TUTnRe0mD5fr++q4uZ2byNj9Oai4nvLYGgz/flCs7QO0pB41bkV87y90zs2fWukZI4gZlV1O2EZATy/yums+c3men6BYVhbYssf4tn5vqVJs8HQyqiz3k5vgDR6SreyW/H42jFs4CD681tYNNc1RXcXlxWIPqS4AhonMTmch91oqVkY0y0R7quuGGtj8Tu95gZZeX3Ct17/TY9mNI5WWW6TCIi2DEEREAREQBERAEREAREQBEUS8r1pUGY6joGw1JPJo3KAlovOrz/wDk6oHEUaTQB+eXOP8AaQB8qyufjqq8TUotIGvZuGIDngec/QoCw4xs00w7n3fuPuvPKlKqxsNhxBJgGDnznX0XoV83xZ69keWVGyc2jR/aNhwbg8QO2m6wVusrntxMPeGrT9V5r1eFTT9+f3OjpZPbx4IVO0vZT79Mg5zDZn29FOui/WNY3DlDRA3nLKFVUuJMJwPBaRlnmFyqWV9oew0wBOrvv1gLlY8ct64pt8G3Ka29lraaZp1cTDIxB48nZ+2iqbRVAqYmaEThO3MfVXdOyFzgzFkxoDnmJjMrm61WFvdc0uO5xEFer02nngcpN980cqeRT4SMc69e1rNpOAbl3YyDj+q1N0130S17ZB/YIzXRauE7PaC19nqeF2ItyxtEyXN5xrC2dlulnY2aYJcc/qt9O+TA0Y69uMa+J2Nzi0ajDLSNdAIjdaK6+NnGjSp0mgOw5ufnGsNYz8TojMwAqTiurUL3WaiwljXF7y1sl0kYWuIGTQQTB3I5KmstWo0d8YIHdy1B1M77KxQ3V5X0KVPx9paHiC8x3R+VgyACo6tUBrROgz6ud3j9vZUj7R2nZgeIEh3liJB9jHp1XfXrnEf30XB9ayfJHEvPP5G/pFy5Eu0XllAyHIb+a7rHXeGHZrvc+SWKwCWl/qFZtaJn26DovHznFeLN9JsjtoaOIg5ZAcua4ixsGZEk89lIfUEdF00ng7iBssW+TL0jh/CtmI6KzslBoHRu/Qaqtoul07T+/sud52/sqYgwXmPQDP7Lt+m4m3bMOWVIl3RbqlOsZdiHado09HGHNjUZFehryGx8X4HYatHtW9IDvR2y3N28TseHGm8uDTBZUIxRza8a/wC73XtYyUkmjjtUzSouix21lVuJhkfIPIjmu9SAiIgCIiAIiIAiIgCIiAj2+0mnTLgJdkGjm4kAekledX9Sq4y6qS553OgHJo2HReh3nRLqZjUQ4ebTKzd7W6lWpkVBgqNGc6EefJPARgrTYHlpcwEuIIadAXDYc9tFP4V4GgCpaxXLpnAxrgPVyvqN7VLPQmnSFR21QmYbs2No5A+irrHx5anO75AHlEfCJEN8kq9LW+nLLPZCwaYiJeeplU9qfVgPqNLSQcZ3menNaUcXmo0ta5hqRkdIPPLVSaV92d8NqMEx4mmfOYWrqtItRGmzLizbOjz68bHTc0E76OGn76Kzumk6lZw5/icIHlo0eZ19lo784VovwObBa4jw5EjUzGqqrwqB1b+SkPSVq6P0/wDl5uUnddfQyZc+9UitvS2djQIHjdmeZPJUvCvArrYw1qtp7LvHuyGkecqdYrRUrWgllI1RpDRijPXLT1UviQ2eh3alIseRMToTnmAV0oTU7rwa8k0Kl0WWyGWWvE9rcUtE5dXDL0UFnE1ao8NZWeIJIiGwTqctJyVO+86OE4iZ0gNmfWclXG/cObGH6fRJ7kvl7Ji1fJtaOEFxq1HknM97InrzUG13iKrHU6YBzkH8ruc7KDSuy02rBTp1W4qjw3A1pGWrnOdyAWlvG5aFkDaFM4nNE1H/AM36lVUnCF5GGt8qiVdjYGNMDOPFzO/3U+7rFo9wMbdSuNmo425dI5RnJ/8AyplOoBOLbKF4z1bU/Fyvb+B1cGPZGjhabww6NXAXkSCoVoYC6QSPWV2vcDTDRkefVc34caXBltnMXnkJ0Jg+ey+2UnOM81WFrjII0In6hWVjtJnIAeiyPF4j5K7vct7rIaD1P/CzvELjaK+Fs9wxM5bSrutacLC7Q6D+o/uVSW2xEENY/I5vjUzoMW0r03puJKTb8GpqJOqRBfYy3wOD4MHOCD0O481d3JXh0VGEE9cp00CtLkuJlJgqVm/0M/wpVowPf3iGu/C0RkvQpcHPZpeGaYhxGQMDoTn+/VXir7ktvaUhMBze6QBA6EAaSPurBVLBERAEREAREQBERAEREBxqPgEnQCfbNY293NDWuqiA4SXRk0nODGjc9cxz5rZVGSCOYj3WafXwf6dZhcG5Bw1A2kb+asiGZyz1jRdipPa+m7VogsI5iCQui9X2W0DutLapMZZiTkra1cN2GsS5jhTefOmfUiJUT/6LXp50nkjUeF/1zQqRbq4RsdIS57mP6A/fIBTbRdF3gE9t3jz39lyvK861KO0stUiPExoe2eX5h7Kk/wCvUHnv2d7ermsH1coJs1/C9NpDgHmoxjTg6TM/QLI3k09m4N8T6hHlLiM/KJVvdV7MpNx0x3AYcI0nOcvMqobXp1u1pzE4iOmIHP0KloWX10X3aG0Wso0aYpgAAsxCQN85knmVlOMbDXtD2xSDQNRiLiTzJIEldtxcYlhFJxwublBzHpzb1WsZe7i9hLA8EwTrkAT9YU1QuzAWHhZvZOe99PEz/wAUnH5kSJ9FW3tduCi8MAxESdsgC4gTpABJ6Bet17oslrP5H+xlZK/+CTSeDVDqtLQ4XYSWnUH0y9SqtXRKpIzvCds/hqZcyRVe2C/8oOZa34XReduc1ufiqOgCc3OO56L0awCwhgAowOoA/ZUircFhradw8xoOqrPGpqmTGe1mUsNeGeUD2GXxClVKjQ3E7MnQc/NWdq4PdTBNM9q0xmCAd9vxbbqkttF2QjwiCMwf7T9l43W+lZoS39r6HUx6iEuDprUARidDJ0Akk+k6KK2gZgZg+ik25riSYy28tlGo2iHBc9RmlyZLR3/w4DsycUAGNPnUrjbahpNBGc5f8r61mEy4945xy8+qhXxawWxzPwFmxxlCa9yt2fadsdaHtp7SPZbu67jp0mGq7wt8P8x/5Wf4WuNrLHUtL/ETDeg5+8LR8Q3lhp0qbfwsxRtManoBJXrdBptkd77ZoZ8l8IpeIuIhT171Q+Fgjut5nksTZ6lftnPqYgccsqHMPbmQDhMNOghWFsoOfVc91PExzQA6QHSJz1kzzXC7rxwAsLcQ5EZhdK6NarN/wjfrQ443BrXCJJgYgYEnbVblrgcxmF5BdlelVJp4wwu2eMs8zmOqvm3ZeFnaDQDC0GZZhM+ciSNoR88ono9CRZ+6OKxUIZWb2VQ5QfCT0J09fdaBVJCIiAIiIAiIgCIiAKNa7A2prkeY1/ypKIDP2rh92wa8f2u+cvlV7rFUp6doz3j3Ej5WwRTZFGP/AI60xlW9wCVQ2+66dR4dWeaj9mjMnyY3Mr0irZGO8TGu82g/VfaFlYzwNa3+kAfRBRj7o4aqkOcWCnTLYFN3jf1d+TeBrnnCyl+cIPa4voHC4HTQr2BQ7fdVOr4hnzGvrzUCjwardZOVZha4fiHPzCtLmvl1nBBeXM2DpkeR+y9JtfCj4OEtd/Vl9isrffCNRviYxjT+KS4TyyGvmj56IXB12HiyjWcGPBY7Zw09xmFY3lb7Q1hE9rSI8zH3WZs3C/Zvc8mYZA5SSFWUOKK1jeGxjp4iHMOWW5adj8FSnS5HfRqrgvWz2gOs9Y4HOHcfpB2k81WXPa61B9UPq03tY7CRJD4mA8CIc3WYOUaKVa7toWukK1E6jUZEHWCNiFnq9xVWAHEHOJMDUzuDylS3xwKV8m8uviFxE06gMHNuXqrZ9ajaRhqNwVNj+hWHNnbSaCHNpO5+N0+uS5XZxAXVOzqOY6T3Htyz2DmzkeoyUcvsjotbRcLnY6YP+q0SOTgsi6qWk4siDABy72/t91s7Te3Z1aNU6h2F3Vqr+PbpPb46EHG3FGx5wubq9DGb+JDhm5hz1xIz7bRDZJVReNqnNfbTXc3u1GOYV0Y6ZGRxFc2GialZtPJGuDYU75d/B06DfxO/yra87M2r2YecQpjNoMB5jIO5tGsbwFnbmsTntYSIGRA66ey3lhuMU2drVyjMDdehhbSSObJc2QqNha2XVh34kNkERtELD8V2vsrSzAM3Ml0f1ECfT6LdWi0OqOBjKe63nt7Quu/booGiGuAdVOeLdvrrG0LNXgxMyNks9GuJccLtzp8rS3OKtAQyq8tMnxZCNABvutHwLw82jRLy3OqMpH/j2n+rXyhW7+GrMTIpBp/kJZ8NICp5LJcGSNF9QB1RxO8ECR7LdWMHs2YtcInzgSuiz3PRYZDcxuSXfUqajdkpBERQSEREAREQBERAEREAREQBERAEREAXGpTDgQQCDkQRII6hckQGTvnhmnSDn08Qa7IsmWjcFs5jPKNM9lmeJuDxXoNrUWy5vjaNesdV6fWpBzS06EQsvUZUs1Q4dDnGxHMKaTVMjp2eQ3HeFWxWggh3YOPfaRp16OHPlkvQK1mHZGqBm4wzbI7wrm12eyWie0phlTY6SeU7rrtNlNSxjD4qZkjyUxikqRD5Z5NxY91KsWEkmAffNfLvuuvAe2hVeBmHNZUjLOQQFsKFCyC8G2q2GKYYMGJpdT7XQY4BgATrlMcl6BfPEtFtnJpVGPc9pbTDHB0uIgHLQCZPko8k1weZcSWuWN6gO/fyu43y19BhqEyAAHDn+wq7iCzF1TA3RoA9gFwtdiY6iWF5a5jAWgAOL6hIhuojVxJ2A30Vn0VLm7rfTrDA+CeThIPkp9g4Coud25aadJuZzOF3kDsovC91UbMztbS7G/UMGYH6nqnEHElotZ7OmOzpcufmqOC9iykyXTv+gyt3RIbk0K0rW19eC/Jv4W/crGWb+HsrgXux1DADf8bLY3U1tXC5z3Na+Gy2Ia7YOBBEHScjPxfwVOqrSdikOjKP1VpdXDhqw6oYpzpu8fZv1+Vc2Xhyk0y4l5/miPYDP1VsociUj4AvqIqlgiIgCIiAIiIAiIgCIiAIiIAiIgCIiAIiIAiIgC6rTZW1BDhP1Hkdl2ogM5bOHnjNnfbyOTh9j8KAy0PoOnCYPiYRHrBWyUW33e2qIORGh5fqOilMijG2yxULQD2ZEu8VN2h9CqyncYpHugMI6SI8xmrO97iLHSZYZye3wn1+xUKnaa9MgH/UbPqFeyrKi3UXNxHs3F5zxDvCOkZrPWywVKFqb2/4qbamGcgHTAkakQQY3la+pftF5c7NuZMERkdAP0Ua8KVK0taH54ZwlpzbObh6nMjSc1DIog/9XBzgOEbaq34ZuS02s4v+1Q/PGbulMHU/zaDroum47us9F812vqsEQ0YQP97csflMdCthV46otEMpVHECAIawdBM5DyCMlI8q4y4Tq2S1NbJqCpLmP3IBE4uThOfmOa3nBdhJoVg7w4D7xP2UO2mrbKwfVgYRDWgnCwGCczqTlJ6BW5t9OnRNno5k/wDccNtiB9FPgeTWXVaTUo03nUsBPnGfypSi3ZQLKTGnUNE+epUpYy4REQBERAEREAREQBERAEREAREQBERAEREAREQBERAEREAREQHxzARBEg7HRVNr4cpuks7jtozbPlt6QrdEB57buG3QcdA9S0Bw8+7J+FRVLiaZ7J8dJ0816+oVtuahWzqU2uP5oh39wg/KmyKPIKl3WpvhII+fldIZbZyavT63BVPVlWqzpLXj/wB2k/K6W8FvnO0ujpTYD75/RTZFGGs12Wp8drUwt3A39luOGeHg0BxHcBkTq47OPTfqrSw8M0aZk4qjhvUM+zQA34VsobJSCIigkIiIAiIgCIiAIiIAiIgCIiAIiIAiIgCIiAIiIAiIgCIiAIiIAiIgCIiAIiIAiIgCIiAIiIAiIgCIiAIi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http://www.saglikkosesi.net/wp-content/uploads/2011/04/madde-bagimliligi-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501008"/>
            <a:ext cx="3394348" cy="1944216"/>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4089312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11760" y="834345"/>
            <a:ext cx="6190456" cy="1143000"/>
          </a:xfrm>
        </p:spPr>
        <p:txBody>
          <a:bodyPr>
            <a:normAutofit fontScale="90000"/>
          </a:bodyPr>
          <a:lstStyle/>
          <a:p>
            <a:pPr algn="ctr"/>
            <a:r>
              <a:rPr lang="tr-TR" dirty="0">
                <a:latin typeface="Arial" pitchFamily="34" charset="0"/>
                <a:cs typeface="Arial" pitchFamily="34" charset="0"/>
              </a:rPr>
              <a:t>ERGENLİK VE KENDİNE ZARAR VERME</a:t>
            </a:r>
          </a:p>
        </p:txBody>
      </p:sp>
      <p:sp>
        <p:nvSpPr>
          <p:cNvPr id="3" name="İçerik Yer Tutucusu 2"/>
          <p:cNvSpPr>
            <a:spLocks noGrp="1"/>
          </p:cNvSpPr>
          <p:nvPr>
            <p:ph idx="1"/>
          </p:nvPr>
        </p:nvSpPr>
        <p:spPr>
          <a:xfrm>
            <a:off x="539552" y="1997291"/>
            <a:ext cx="7772400" cy="3528392"/>
          </a:xfrm>
        </p:spPr>
        <p:txBody>
          <a:bodyPr>
            <a:normAutofit fontScale="92500" lnSpcReduction="10000"/>
          </a:bodyPr>
          <a:lstStyle/>
          <a:p>
            <a:pPr marL="68580" indent="0">
              <a:buNone/>
            </a:pPr>
            <a:r>
              <a:rPr lang="tr-TR" dirty="0" smtClean="0">
                <a:latin typeface="Arial" pitchFamily="34" charset="0"/>
                <a:cs typeface="Arial" pitchFamily="34" charset="0"/>
              </a:rPr>
              <a:t>	</a:t>
            </a:r>
            <a:r>
              <a:rPr lang="tr-TR" dirty="0"/>
              <a:t>Ergenlerde KZVD geçici bir sıkıntı dönemini temsil ediyor ve ciddi bir risk taşımıyor olabileceği gibi psikolojik sorunlarla da ilgili olabilir ve gelecekte ortaya çıkabilecek intihar davranışı riskinin güçlü bir şekilde artmasına dair önemli bir göstergeye de işaret </a:t>
            </a:r>
            <a:r>
              <a:rPr lang="tr-TR" dirty="0" smtClean="0"/>
              <a:t>edebilir.</a:t>
            </a:r>
          </a:p>
          <a:p>
            <a:pPr marL="68580" indent="0">
              <a:buNone/>
            </a:pPr>
            <a:endParaRPr lang="tr-TR" dirty="0" smtClean="0"/>
          </a:p>
          <a:p>
            <a:pPr marL="68580" indent="0">
              <a:buNone/>
            </a:pPr>
            <a:r>
              <a:rPr lang="tr-TR" dirty="0"/>
              <a:t>Bu nedenle bu davranışı sergileyen bir bireyle karşılaşıldığında konunun ciddiyetle dikkate alınması ve gerekli yönlendirmelerin yapılması oldukça önemlidir. </a:t>
            </a:r>
            <a:r>
              <a:rPr lang="tr-TR" dirty="0" smtClean="0"/>
              <a:t> </a:t>
            </a:r>
          </a:p>
          <a:p>
            <a:pPr marL="68580" indent="0">
              <a:buNone/>
            </a:pPr>
            <a:endParaRPr lang="tr-TR" dirty="0" smtClean="0"/>
          </a:p>
          <a:p>
            <a:pPr marL="68580" indent="0" algn="ctr">
              <a:buNone/>
            </a:pPr>
            <a:r>
              <a:rPr lang="tr-TR" b="1" dirty="0" smtClean="0">
                <a:solidFill>
                  <a:schemeClr val="bg1"/>
                </a:solidFill>
                <a:latin typeface="Arial" pitchFamily="34" charset="0"/>
                <a:cs typeface="Arial" pitchFamily="34" charset="0"/>
              </a:rPr>
              <a:t>Sıkıntı yaratan duygularla baş etmede ve yaşadığı sorunları çözmede zorluk çeken ergenlerde KZDV sık gözlenir.</a:t>
            </a:r>
          </a:p>
        </p:txBody>
      </p:sp>
      <p:pic>
        <p:nvPicPr>
          <p:cNvPr id="2050" name="Picture 2" descr="http://3.bp.blogspot.com/-F2OS5YglZKo/T38yIZMAWGI/AAAAAAAAADA/37B7WCOfHjw/s300/h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1771650" cy="1728192"/>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75049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6712"/>
            <a:ext cx="7772400" cy="2980927"/>
          </a:xfrm>
        </p:spPr>
        <p:txBody>
          <a:bodyPr/>
          <a:lstStyle/>
          <a:p>
            <a:r>
              <a:rPr lang="tr-TR" dirty="0" err="1">
                <a:latin typeface="Arial" pitchFamily="34" charset="0"/>
                <a:cs typeface="Arial" pitchFamily="34" charset="0"/>
              </a:rPr>
              <a:t>ŞANLIURFA’da</a:t>
            </a:r>
            <a:r>
              <a:rPr lang="tr-TR" dirty="0">
                <a:latin typeface="Arial" pitchFamily="34" charset="0"/>
                <a:cs typeface="Arial" pitchFamily="34" charset="0"/>
              </a:rPr>
              <a:t>, iki genç kız, </a:t>
            </a:r>
            <a:r>
              <a:rPr lang="tr-TR" dirty="0" err="1">
                <a:latin typeface="Arial" pitchFamily="34" charset="0"/>
                <a:cs typeface="Arial" pitchFamily="34" charset="0"/>
              </a:rPr>
              <a:t>Balıklıgöl</a:t>
            </a:r>
            <a:r>
              <a:rPr lang="tr-TR" dirty="0">
                <a:latin typeface="Arial" pitchFamily="34" charset="0"/>
                <a:cs typeface="Arial" pitchFamily="34" charset="0"/>
              </a:rPr>
              <a:t> kenarında kollarını jiletleyip, yanlarına kimseyi yaklaştırmadı. Uzun süre ellerinde jiletle etrafa tehditler savurup, kendilerine zarar veren genç kızlar, sağlık ekipleri tarafından ikna edilip tedavi için sağlık ocağına götürüldü. </a:t>
            </a:r>
            <a:r>
              <a:rPr lang="tr-TR" dirty="0" smtClean="0">
                <a:latin typeface="Arial" pitchFamily="34" charset="0"/>
                <a:cs typeface="Arial" pitchFamily="34" charset="0"/>
              </a:rPr>
              <a:t>20.06.2011</a:t>
            </a:r>
            <a:endParaRPr lang="tr-TR" dirty="0">
              <a:latin typeface="Arial" pitchFamily="34" charset="0"/>
              <a:cs typeface="Arial" pitchFamily="34" charset="0"/>
            </a:endParaRPr>
          </a:p>
          <a:p>
            <a:endParaRPr lang="tr-TR" dirty="0">
              <a:latin typeface="Arial" pitchFamily="34" charset="0"/>
              <a:cs typeface="Arial" pitchFamily="34" charset="0"/>
            </a:endParaRPr>
          </a:p>
        </p:txBody>
      </p:sp>
      <p:pic>
        <p:nvPicPr>
          <p:cNvPr id="4106" name="Picture 10" descr="http://t0.gstatic.com/images?q=tbn:ANd9GcR40BhuHs8RpZ_aG9CWvIHBahH8KgxthMBrg6Vlg-fRMWmKPcLb6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408" y="2996952"/>
            <a:ext cx="4464496" cy="1704206"/>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045263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60338"/>
            <a:ext cx="7772400" cy="964406"/>
          </a:xfrm>
        </p:spPr>
        <p:txBody>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endParaRPr lang="tr-TR" dirty="0">
              <a:latin typeface="Arial" pitchFamily="34" charset="0"/>
              <a:cs typeface="Arial" pitchFamily="34" charset="0"/>
            </a:endParaRPr>
          </a:p>
        </p:txBody>
      </p:sp>
      <p:sp>
        <p:nvSpPr>
          <p:cNvPr id="3" name="İçerik Yer Tutucusu 2"/>
          <p:cNvSpPr>
            <a:spLocks noGrp="1"/>
          </p:cNvSpPr>
          <p:nvPr>
            <p:ph idx="1"/>
          </p:nvPr>
        </p:nvSpPr>
        <p:spPr>
          <a:xfrm>
            <a:off x="685800" y="1196752"/>
            <a:ext cx="7772400" cy="4137249"/>
          </a:xfrm>
        </p:spPr>
        <p:txBody>
          <a:bodyPr>
            <a:normAutofit lnSpcReduction="10000"/>
          </a:bodyPr>
          <a:lstStyle/>
          <a:p>
            <a:pPr marL="525780" indent="-457200">
              <a:buAutoNum type="arabicPeriod"/>
            </a:pPr>
            <a:r>
              <a:rPr lang="tr-TR" dirty="0" smtClean="0">
                <a:latin typeface="Arial" pitchFamily="34" charset="0"/>
                <a:cs typeface="Arial" pitchFamily="34" charset="0"/>
              </a:rPr>
              <a:t>Çocukken yaşanan duygusal, fiziksel, cinsel istismar</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Çocukken yaşanan </a:t>
            </a:r>
            <a:r>
              <a:rPr lang="tr-TR" dirty="0" err="1" smtClean="0">
                <a:latin typeface="Arial" pitchFamily="34" charset="0"/>
                <a:cs typeface="Arial" pitchFamily="34" charset="0"/>
              </a:rPr>
              <a:t>travmatik</a:t>
            </a:r>
            <a:r>
              <a:rPr lang="tr-TR" dirty="0" smtClean="0">
                <a:latin typeface="Arial" pitchFamily="34" charset="0"/>
                <a:cs typeface="Arial" pitchFamily="34" charset="0"/>
              </a:rPr>
              <a:t> olaylar</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Zayıf aile bağları</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Aile içi şiddet</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Alkolik anne-baba</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İhmal</a:t>
            </a:r>
            <a:endParaRPr lang="tr-TR" dirty="0">
              <a:latin typeface="Arial" pitchFamily="34" charset="0"/>
              <a:cs typeface="Arial" pitchFamily="34" charset="0"/>
            </a:endParaRPr>
          </a:p>
        </p:txBody>
      </p:sp>
      <p:sp>
        <p:nvSpPr>
          <p:cNvPr id="6" name="AutoShape 6" descr="data:image/jpeg;base64,/9j/4AAQSkZJRgABAQAAAQABAAD/2wCEAAkGBhQSEBUUEhQVFRQVFxUXFxUVFRYWFxYXFxcXGBUYFBkXHCYeGBkkHRQYHy8gJCcpLCwsFh4xNTAqNScrLCkBCQoKDgwOGg8PGiwcHyQsLCwpKSwsKSksKSwsLCksLCwsLCksKSksLCksLCwsLCksKSksLCksLCkpKSwpLCksLP/AABEIANoA5wMBIgACEQEDEQH/xAAcAAABBQEBAQAAAAAAAAAAAAAFAAECAwQGBwj/xABHEAACAQIEBAQDBgMFBQYHAAABAgMAEQQSITEFE0FRBiJhcTKBkRQjQlKhsTPB0QdigpLwJENyc/EVNIOT0uEWU2Oio7Kz/8QAGQEAAwEBAQAAAAAAAAAAAAAAAAECAwQF/8QAKREAAgIBAwQCAgEFAAAAAAAAAAECEQMSITEEMkFRFCITYTNCUnGh4f/aAAwDAQACEQMRAD8A9pk3qNSk3qNeNk72bLgVMaekayGRNQapmoNUsorY01SNRFSWSvTCYXIuMwAJHUA3sSOxsfoarnhzDsRsR0oHJjDHj1zD+IixOw2v53hb2uJFPqRRTdpEs6antUJGsCewqOGkLICd6FLemSY+POeQ1u639ritmEYmNCdyov8ASh3in/ucxH5Li3cEEftVfh7jpxDTgiwikKA6a23t7EW+tSotfZisMZv0qLGoxb1mZvvv0/So/JsmWQfHZXcsbKoH1/rVuFxIkUMt7HvQjxE1iFH4rsf2H8638GUCJVuM1sxF9QGNxcVMJPVpY7NwFPaq3xAUgHrVgrZNPYCRFKo5xe3UUjTESFMopwdKZaYCYVGpGmpAiNqQFSvTXoKLsMPN8qVLD/F8qVel0/YYT5LZN6jUpN6jXNk72NcCpGkaV6zGRNRNSNQJqGUiBFVzSBVLHYC5quXHqrWN/pTYxlaF7soUqfMSAB7k1Fp7Iqy5WzLdTuND77GuW8WQyjJJkJKkBiNsoYMrabWIPyY1uwuMD4ZFR1Y5shysDY6nKbbHTbtR4xBlKnYix+YtThJqRLKnnDBGU3VvoQRpQmHjBjdsNNYSBbxONFmXdgBfSReq9QQR1AhHiCcPAgPm5ovY28sbF2vbYWAHzFbMXgYZjaYKc4BUHcMNLqeh0pSSTafn/QjN4kDfYhGts7lQAfQ5yD8lt86fh3DDgsJIw80pDyuTqC+rNYDpcmseILCfCxu+bcG51bK0ZJ9TcLr/AFrocTjlRkU3LSGyqouf7x9FA1J9u4rSFOCSBoowXEg87xixURxSI4NwyuWH6Fd/Ws+PxZXEhALZoi4brdXCkfRh9aEcRiGGnm5bEczDkRLceR2kICxddWYm3TpaiPF8Pk5T3YsilL30IOQtcdTdBr796MmOKWwFXECJJrn4IYc8nqzG6IO2isT/AMS1j8Msz4lmPVWJPuRb/XpW3BYAjAuDZZZFMsmY6hmFxnPYKoX2WtXh7h3KjzGxZ7G4Nxlt5QD+vzrCUPsqGS4gTzF9h+5okTrWHFMDiIktckOxP91Mv1OZ1/Wtp3qdMoNv2MzSEoD+Zj9BV8N8ovvasYlWVzlZWVTlJDAgEWOXT8Xp61qxs+RCeuw99hSj9bb4QWSXEKWKgjMOlWWoRwdLuW7D9TRe9Xim5x1MBqVKlWoxiKVPSFAy3DDzfKlSw29KvR6dfQwnyWy71Gnl3qNcuXvY1wPTVFpQNCRrUr1nyURodxDinKcArcEXJH8u9aMXOysD+G23+utZuJ4XnRgr8Q1H8xXPklKnp5BMnLNGyhiCwOxUEn9NqHS4fDqTJyZHc7fdSSlSBYFRY5dunWsvD42L5AbGxIBuNRvROPHtHJHFL/vc+Rr3GZADkPW5FyP+E0sMpT3odnKJPGVjxC6YuJriN0cPKpBW5S2bNldgHHrR/hPi0OPvI5UYtYDlNYbfiHTXfSjqR67aVnmkRBylIDFSwXrlDAMfqw+tb6vrxwJgjgJBxWJQg+Q5kJBAZXAByX/LbKbVXjsEYmtzHkBJIzkEpc5soIG1zcX6e1UcXJw80WJF8vnEgG9gt2063RSfeNfWt2CgGIbEuDozxhTuLpGAflqaMq1xT9oPAJl4qGxuHzDzXlAA30EZLG4G910F9K6KPDk4oSEaJEVU+ruCw+ka1yPF8BbGIL6xkEkE6WVGPyJZF1/NXUYbjP36KdI5EexIAtJHlYqST1RiR/y2pLlRXoRzvi3Gvz8I8kXLyy5S2ZGQkjy5WBuCCb6gaX7UZQ/a8Q1iwiT8QO/QBegJszE72y+hAzxZjQsUb2Vhm5gJ8wuBp7+VmP8AhFFcHFzAYoCY4Vch5NnkZT5lS2wuLFvkB1GkXqhqYzTj8BHDhp+WPM0bAsSWdiVIXMx1Orae9bJMRykHlZrKPKgu2mgyjrQviRH2lw1wOXBJ2DcuWQnfTooPuKvwWCaRWkmLDmbRglcqD4RcagkHWs2xkcPipXm5pw7hOXlTzR59Wu+YZrAHIlgCet7U2MieQl5ktGossd81yd2ktoT0A1Aue9URYx5PuYMiAM6jKDlSNGKAsAdyVNluL/KjHMGYQ2DWS7nYAHQfMkE27A+l6bb4AwYtBfDRxgKpObKABta+g96u4vLcpEurubgDoo0Z2PQC/wAzYVVx1+Uscy/7lhp+aM+WRR3081u6CsuA4kZJpJxFM4/hxAKAMim5bM5A8519gOtxURgppt72Abw2HEagD5nuamHF9x9ax5ZGAMgVCT8Oe4GugvYXNWR4QCxY1hrlF6Yx2GjUKVqYOO4+tOBXRdjscUqe1K1MRZht6alh/ipV6PT9hlPksl3qFTl3qF648veylwU4nDhxr8jVeHDL5W+WutqsxMOdSNv60HlDobNfTY/0NcOV07Q7NPH2bkXQkEMpJHb+mopuC4gulyLaa9sw0NqfC8UjkYxMQXsPKdMwYE6DroDehfg3iwkOJisFMU7qBe91CpfXuGJBrRQbqTAvihAmDnRwHQN2D2vp11UH5VnGMSdDhsS4jxEZuHuFzFD5Z4b6EX3Xpcg6EE6cZNbErFY5nRnU9CVNmHvYg/Wh2I4HFHMzGMMcxa73e+Y30zE2FZ48rwr7LYdG/gOLZ8OFLFnhdo3bNmLW2YnrcEa+9XcQhWYq8bDn4fUqCLlXHmjfsGAuPUA1D/4WgYXQvHm1+7cqBfsNrdfn61zXGIZMBIzRyGQzKUkWRhmyhWEbqegVmPT8Vu1utJSnafImdNYYrh9/h5il0J1y6kox+ViR6kUH/s843mMuGlUJLGQcotYgABwvfKbdPhdD1NG8bmw+A+7UMYo47ixbMi5eYFA3OQNb1rmeI8EMOJTF4azRsQ5kuPu2EeVS+uqOoyE9M2umouMLdePABzBQrJjJi2oKuD/mRB+kQrDxvhk/JMSRkusjPFMlmWzAoRKlw4ORyPKCLi/pVvA8U0bS5Y2mdmUKVIClVXVmY/D5i247Vsn4tiLuGhESgCzc1Wa9xsFG2u96mdQepgDOKciXAPErfeoqlYzcOGjGgA3sdR6hqh4Fb7lWW9i5JFybMzNmFz9PlXTYmKKVFEuUM4AU6B8xFxkO9xYn5Vz3hLHcmTE4eWwKNn2AuxsHyga2JKv/AOLUygp49tq3GifjCX/acOqkCTuQTdXliAVrEeVmSxo2mCkKAtOQ1r3CgLf1F9RQ3xZhc0aYhNcgsxG4iZlbOO+RkV7dg3W1Z8T4rd40WOE8whc975Fc7KpsM9/iuDtYmqaelSQBjhOEGGQrI8WZmZiVUR5r9wWN29aDrx0HHTxxNdWSJs6lbcxc6yAG+psI9h0NRxPC5mjMsoRmAB87Ai2UjKFC2TU3uCTvrqayeH8GyuXOFRgo1yOCRf8AKGUXOh0qHJdvsTN3F8SnLjjjYkLlQnzMQWIVjexzMBc0YTEOwAjXkxgABnALG2wRe3qfpT4biWHYXTLmG6gAOp7MN1NS+1o72OYaXubW3It7/wBaVqOy5AGcQilaVQJmyrqDy0+fT2FO8ZRS0k0huQMz5QAToAoVQNb7DU1u4awVJJXNgXkOZjoI0JVfYWW/re9Y8O6C+ImdVkYkoJWA5MZ+EBT8LFbE6XubHaonic+XsASi4bYeZrn2rZFHlFh+tCsJjHlBZM1gbXIKhvVcwFx61sR3UFntYD51EVGHCGmbBTGoRvdQe4FSvWydjLMP8VKlh/ipV6ODsMZ8k5viqF6nLvQ/iMJNmXde3auHqG4ybLjwVy4BsxKt+u1DeMcdeNJEIVJVGdCfMssaEGS21mtfTW1aZuM+UFGBsSHAGYhhuDWaXjccgCujyHcKsLyA23Pw2Xfr3rLHpuq5BsrxylJ4ZgilipiDbZg5BUAgaG5oxMRGC7WUDUtoLa63PvQnFeI4UYI4cEZT5o2XLc2B84Gg3uNq6BVuNwf9bU5wur2EtwFx8JLEpVl5sVsRERYkBSFZh/ds5U9w1W4jECeSONV8xiErPfRFOii27En2qriPhGJg/I+5lKtlKk5LkEedL2Km+oFr+9UeHVLQzFDknFo/PZghRFypbS6g5l76fOtfxxljrkoKY6MhY0B3IHvYf+1/lWLxVwpJ1sy2ZQ2Rr2D3GqPbYEgfOx98nH+KHlIzxPHPEyyICAVZluHCutxYqWFzbQ1bhvGUDw5pGzFiQIwvm1A0INrW29fWpjBwdxGx+CBcbhY80slkBSREbJnOmUuR5tVsbA/iNa28NRobxySRbCwa4a+gBvr+tclwLHSYaaWYYeYRMLMmRrnLYhlsCNyxte3nY36Ub8P8fjxaEISJM4Yo1g1vzDow9ibVeSUo7xQhuCR/ZMU+GNgHHkI0H4mjsNbXBdbbXiHcUcxsJbDyFReQxtb/AIlBK/qBQzxVhvv8K4NiZMl/YiUE/wDlMP8AGak3HOSXza9FW9hfpWc5KWSIeDRgIFmXDSjUIodSdyGiK6/5qw8YwoXFO/V1j/QEfX+grV4f5wiiXl5QvlYudSo2yAfztQ/imJaeYrDYfepDnOoNv4zKOuUZhvqVNDhJqkLcsxHEnljGHwtiSgDyX0Cm4bKenXzehyhiDYnw/hKQqsQGyfH2tYZQN9he/p7VfgcFHhYcq3IBuxPxO5tdmt1NvYAADQCqcWrSAgHIzrYEfhzC1x62NTkyKtCGTxsvlEdrmQ5At7WUfG50Oij9bDrVw5eGhJJOUbndmY6AADcnYAUJmmMeMEcSZyIEQC9ggzm5b0tlNEEwJDB5WzyC+XSyp/wL39TrvRCCgt92NsyDiSFo+bEyyyBiQATlC6gMeuhHfWieIwaSREEEAjpdWFtiCNQaCTeIEXE5pbqqREIRdi7NIAwAA3sqn0BN+9XtxeWdCIomRSCM7sgNj+UXNt97N7GqpL7PZAB4uJB4MNG0ixosaPI77EgAi2b4jmIIHoSdhcngpoHNsGqSyD452FwhOt3ci7sb/CD13AojwnhCRJ0Zz8TkXJtoAL3IUDQfU6k0P47g0WQSR5o52ABaNit1XYOvwv2FxprWuuLWwgzDhGsM75m6kLlv7C5sKq4niB5Ixq8hFgOigjO5v+EfuQOtLC4aVFPMlEltc2RUIFtc2XQ9dQBVXh67xc1tWlLNmtYlMzcoe2TLYevcmuOEVclp/wClNhCMj4Qfhtp27VMCgcfG40MhBMjliAkYLk2vvlFl9zarcBDLLlkmDR9RGSCR2vlJH6mtIt1wAaw3xUqWF+KlXqdP2GU+R8VKFuSbAVRFiVb4Tf8AetOIQG4IuKDNwqKVrXkGU3yh2T6lSCRrXDmdZBrgr4jw6FpC/MaKW3meOTIbDYyDYgd2FUcJ4+oMkU0yPyyMstxaRW2zW0EgsQQPQ9a0SrCknIVArEZvhsHGoIzfiPUipLwmBQSIhoDtrp1tWLy02mrLIcQnw+KhaMuCDezdFZdjci2h/mKFeGMYyWgJJZVDRn80d8pX1KEZTbplPW9GEXDRRJ5IxGzBVsgIztewOm5I69aHcZ4RhHKeZYnkJVdLoxyk2ZDoDZTqCp0tfpVxlHIqdoQbxCEgOAQdvWg+EPKx73OkwW4CnKG1sc224cf4xWKLwZLFmaKcMSjBVJmRbkaEkSMB8lqC+GsSJg5aAKIwqfeys2YI1z5ltbMxPW4A2rTHjjGTqV2KwvxiHkyRy6sS9iW1shB8qjZR1010rXLkSWNY40LG4uTYqtjqDYkm49KAy8Ok5SDIXy6nkyeYG41yOFB2213OnfRwvjWeZHYZybJdFKMra/xIpLMhsdt99BT/ABy1WnaCzoArlvMVF9gLnUdS38rfWuL4h4ffFzGWPDckXvnd1Usw0zBVuU2+Iamur4W0TAtGzHXKWctcEdLNbvRTLpTjy6FdHn+NMz2w8rkTL95Gsps10PleKZFtIgIFxYmzWa16NcFwCGb4QBGq5U3Cs1wxv1OmnvRziPDknjKOLjcHqrdGU9GB1v6UM4BERK9zmusZJta5Oaxt0q3TWxSZf4g4gYIbrozMEU/lJvr62AJA72odCsWEVXkfRF5cSgMzFiLtlVbs7G3QXtfua08aN4ynlzcxGGbUKA4zN8ht6kVfwgB/vGCk6rG9jcx2Ga1xoCwO24Cmsv6b45EZ8JxMSEKkUzEMCzPFJCi92vKq59Oi3100pcaif7tg+R2kQKtrg5TnYMegyoQT0oxiJgilmNgP9AD1JNqCYXHmSdiY82QEI1wFUltUudfwKcwBudNLWox4ovwDK+E8Lmuz3ERcksxUOzm50APwoBoOp1ovBhydGYt0LWC3+Q0FCJvFTBggReYb+QFn0Gl7i1r2O42G1XvxGTPEjgLnvcAdulzqRf0FKa33Eweka4nEXCkRwtkFwMjOtymnXXz/AOS+1iZ4dBcsTrbT59arwXDSjMBYAszKoctlLElmsy3ub66n0qB8M3ZmeRrn4SpYZfUAsVv62qcmNZJK+ECKvE/GOSAgbKW7b66AKOpP8qowUc2KtPYRC45d7MSo2a1iNd/np3NGN8Ht5mIGJC5GRXJWS6NmKltcyvoCNBpsb2ohxDxAFCjLIHIFoshDMxFwoIFtB0Fz6Vose1x3HZa3CZJQVmk5kZ3WyqhGxDBQCw9CbVVjOFTFtMQMhFuWQUt7FWvSj4LiWRWfEyROR544hHywdbBQ6NqAQCepF6WH4RJExZ55Jri1nyBVt2CKBc9/Sssk5QdIEa5uCq0aKnlCKFUD4bD0puH8NaNrl9PyjrUkxWTS4JOy3/U1tgYka2v6VlGcZP8AZSZbhx5qVPh96Vet0/YZz5LJd6H8QwjEFoiolA8pa+Uns1tbHa/S9X8Sidh922Vh3Gh9DQ1OLlXWPEDllvgk2jY/kvfR+oHWuHPvkaqxrgx8Sxkc8VmPJnjNwrkKyOutgTowPQjQ6dK18H42syR3ssjqSU63W2f5eYH2YVrxOIjS3OMa30BcqL+165jHY/Dw4oTQNG5ObPGjC5uFBMYvlznKva9re0OKyxpbFINcS4GJYpUU5S1mW+ySoweNx2syiucxueaTDxvGY5o5g0gOqgcqXzRvsysQbbHQ9jRpvF1wOVh53JGgYBAO2bUn9L0JxmLnadGmRInCEqFBvYnZizea3m3UfE216IY1GNS58AG8PFiYyMixsltVd2Vr6WyeUgddzQ/wnxZzNPh51CsHZ0U6sAxuQdbHXW47jvVeF47NB/FQyRN8JWyvvrl1ytbci6kW2O9X4ifA4hxKTIXUW8scoa1iPOAt7i59r0Y1NbNbewNHhXGj72BmJljmnsSDrHzCVN7W0zZbf3aLYnhMckiyEESLs6kqxHZrfEPQ3oB4f4lGk8wZsiHKIjJ5Cygte+axzXPUAkWOu9dUjAi41HcVrL6u0IHx8IyBsj3JN/vBmW/TRcu3fehuIwkkKNZCbkeWKWRie+W+Ura+wvf5a9GKjNEGFjU62uAo4/A+JJNVjOcC/lxBcOjEXVXJXOlr7MpOtPhPES4aRllOYmCIxhQSXZOYGX0Pw76DU7CiviDheYc1QObGMwJGjhBflyW3U2Nux1Hryc6KzO9z5IkkSwvcOz3BPbS3rr3raLUtxhESSTSrmsxxBCMtzlSMJmky9bCyi/dvWuwkdIkzGyIi7nQBRXDYPiowuIhR0Z5hhmBRLHKWeLOWc2CKChuxOuUAZjYHm/7RvEczQoHa3OLZES4jCLbMwJsXbVRntbe1jpTeNyaXgfLoN47xxBjMQsf2mOCJHv53VSzKRYtfS97WS++p2sOvXg8JkIyXzjNmzHW+5B7H6elfNMeHLswPw2GnQ2BrtfB/iyW2Ew4eTPh2kCopb7xcymIMF1ZVs627fppPHS+rK/HZ6pO32aQeWSRYtSY1zMEINswFrgdx9KZcdJiJI8RBh3ZcnkMpSJGvs27Nax/LejnCWkMKNOqrMVGcJtf03t7XNtrneqmy4Zb3VYRplJAC3OgXvqdBXE+d1bszoocGPEwjrLzs2ptooIA9df0qybjg5rRRRtM6gGTKUCoT8KuzEeYjWwuQN7XFxfEpZcag+yho8rZlme8YJ2YLYFrFSRcDr0tY3cNTEQxLFHhIkbUkie8dybu7HJzHYkk6i5J1PWtNK0gbB9pc3cpBGpByoeZI4BBszMAqA7EAE22IqnGcDTEymViylQoSRGKSIwvcqdrENbbpWnDvIFyzMjuN2VSid7BSzHTuTUcbiRFA8p1VVLAD8XYD3JA+dZLLPVUVsSwV4mmxmGgeWOVZYkXVWjJdRoM2ZWGdRuetvpWvhHDCBzJ8SJi6iwSyxAb3QXJN77knanwHE0iblzSs88gDMiqxSIAbBQLRr0u2rH6Ctp8PE8pEdhHGjBVJCuZGYBVj+ENmUC4H4q0nU9vIwsMAp1DftSMaxDMSe3/QVjiidBzp2VCBZY0JEcZYgeYm2d72F7D0Fbfsl8pc/CLkevreuV41F/VblGzDHUe3WmqWH3pq9bp+wzlyTlOtCcZxOByYTy5SVLGMlTcD0Pr1ohxDCLKCrXtpsSL+9ulZU4Wq6KFA9rVx5nJTdDXBh4Pwzlx+bKGa5AF2CLfRAx1sO22nzOtMEobOETNa2cKt7dr2vas3GM8GHZ4ozIUs3LUkMVv5ymhuwW5C9bWrPhOOxssTJICJrcs7hyRcAetga5ZRnKVsZqm4nAz8oyIsosMjEBtdtN9elA/GWGkihE6+ZkZEy67O4UHToCdvWumxuESSJxIujrZrDzehBGoI3B6VyPFuOumHME6uzAx5MQqHJIEdWBkO0TELrfS+g6X3jjjJoZ0OBRUi5cq5g1mKsoI8wGhB7Uk8MQG5Gex6Bzb/AEKtwuJ57zgr5I3CK2tycis+vWxcD3BqI4VIhYxzsL3IDKGAPT5UlrjKvA/Bnm8HQnVC6NprcONNtJAbb/hsfWhMsOIwbZg1k/OqloT/AM1L3jbfzZrH840Wt8XG3gfl4hWzEEjIrSBh+ZLXI9j+tWY/i8k0ZTDRyhjpnZClhfpfY+ptbpc1tGUuHwBfw3xRHIBzPumP5vgJ6ZH2IPS9jRu9AIfCiJEFRiDY3uAVJYktdfUkn1v1oVKMRh3VUcxjU5T95Ew65L6rbsMvt1pVF8AdDx/HrFA97lmUoij4mdgQoUfqT0AJOgrkMcRBhoSRHzSEhRnAIDNqWGlzlVWYL1JTbcS+1t9pU4oqzSFlR0BAUBWbIEucgYIbkE3trtasHHV+1YlEKFkWKZlXre6AMB0Y+YjqAFrWC0jo18L4WryDDqSzNZp5HbNIUBN85H4ifKNgt2CgZTQD+2nhLnF4RkyhHRoFuwRFcPmAJOigqf8A7aK+Cpmw8sojiVlbKvMeUhiyi7BmIYtbOBe/4T6Vh/tT4vM8mBhzRI5xMbgJdmQhgqFmPS77ZRtWkb/IHG5HhP8AZSkeaPFO7SzK+SSIMEhC2ytcjLmPZjexsAfMa86wbGKcEE3WXIWS+Zk5mRitupGoHqK9kwOK5qyjETBV5kgspfMyqSo5ZI8isBfQsfNoRXJcV/s9VOGyYqB2DwK7cskEBY763tfMAobe2la61dG1NK2dvgI8TDCojbEFFvbPBmbU3JcMOY2+4U0pWExBmkE7KRZBlVQuYcxclgRIQLam9rjQE11+HPkW++UX97UJXAJNPK+oynl510JIAuOoYC9tRa964nk34OcI4LHxuLIbEfgIylelsvb20rSa5ubw9IHBGWRAb/kbbQW2HTUW22rJBiZ1uI2kZVa505xC66C92K6dLn5bZyX9vIzpZ+UW5bZbyhhlO7C3m/S9c5BA04GHdg+FiYXl1DSqgBRL6XIYC7DfL0vrg4FiGxUkmIkYBQWQAKyNp5WBDElQAbfM7UUlx40SFST2WNyAPTKLCpUpR2S3EEcPKieWCMC51JGrHux3PuTWXEQrNjgXsFwyLmN7K0rHMitrZglswB2LA0y4mdPgiyj83KdmPe1zp8wBWfguCWZ3cuw8xLAkh2J0LNcWTt5ddN+lPFGStye46NHiDi8ZMcY81pI5GW6jMsbhrKXIB1AO9vKetaGV8Q6cwKkSnPkDh3kI+HPl8oQE3sCbkCtmDWJ4jyQpU3F8ujWNibkeYab9auiwYUadPT9uwpSk1tFAka4DrSpsOtjTV6HT9m5nPksl3rPiFb8Jt6d6ljlYg5DY/vQ9cc6fxFcjuqFiPU5QbiuLNvNopMliMTKLWidj/cMeX553Gtc1i/DsiH7QgjjZJOauFUkoT5uY19uYwY/CLX7nWuvwmNSUXjYMBobbg9mB1B9DWfE4B2JPMFvWNTYe9RG4cbjZbw/iAlTMFZT1VhqDYH2O+4rPx3DyyQskQibOCriXNlKMpB+Hrcj5UJSZocS7xsJI2jTMM2Vc12BKaEAiy6DQ5ya1vxHESaRJk9bFz62L5U+hNapb2Bi8EYjIkmGYWkgbzDqS2rt63cs1+zr1orjcY5kEMQAYi7SGxCDT8O5Y/Sgk/hSZnMpe8hN2ZJWikOgW2ZFy5bKPLa2g1uAahNgp8LeUSSD4Vs7JLe5AsC/mY6X6bGnKOp2mB0OE4aImaQs0kjAAu29hsqgbCtcWa9zp6Vzy8ZxQGYxqyHZ+XIL/ACRnNvUgCmj8YENldYAx0AGIsf8AK0dS4SGdPXMf2g4jLh41Byu8qhSDZhZWZsv+FT8r1tPH3K3EagfmMgI/YX+tc7xl3mCTNMGEbaKFAjKswWRQFzFnK6Al9DbTcG4RqW4GLC4ZWnEhvdQwzE3yqQA2XTfW1999qpgxDyzSywlApRkzFrBQOqi3mvmIUaXASi+MwAGHbJcNMLX/AM/8kWsMESc2ZLDKECBG+GxLoAg/CQFIFvzVopeWWE/CHh1JsHh55WkJliR8ivlRQwDAeXUnXVibk1i/tG8Jl/sL4eJbQYuNpLWFkLDMxubtqqjqdaMeH8bJhoo4cRlMaIojxC2Ay7KJV/CbWGYaEjULcA2cV4/G5McTB3UEWGoDEWzN6KGvbqSLbGp1OM9XgSTk6RzWFwkYTLIoJOouL5gdRbvYaW30orwZMrhLWSXPGV0tlYEpcbAg+UejWplFhTSKSNDY6EHswN1PyIBrzo5qnZ7c8Slj0nYYOXMinrax9GGjA+xBrm0uwkwYBLNPI0ht5RA8hkJJ2uwbJbe5JtYUR4bxqMh2ZlUELIRcXBIyuo7kMh+o71TwPFoiO0rqskkjuwYgEa2Ua/3QK7aqzwqDrJpYaXFvahPhpPI51/iOmtteWxQkelwad+MM5AgGa97Na+a1szLcgBRf4idenrhwWAmVOXKJmUs2kZiRfOxJJcMGPxXO1Ro8gaeIzCPJOoQjOFYi18p0OUjS91HuVAq2HiwfXDRNICLmQ3iT0AZxdr/3QRpqRpV2M4d5YRGFURSIwXZQgBUgadA1x6iqVZUAyGySP5bG6XbopGigkHTa5p7UI3z41U0O/Yb0AxGCXEzygeWyIwuB5iSQSTvl8ttOw3og5s330Tam2dWzr6FgLFemtretR4jGBPh5FG2aO4JAyuVuCBoe+u1qz16N5AX4DiaAiFwIpANENgGA6xnZl9tqeXiTM2WJM1tCx+H1rTjMBHMhSVFdDurAEfrt71jg4JyyOU7Kot5D5hYdNfTrvSm74GFcJfS9r21t/KlTwfFSr0un7DOXJKU60Pk4wmcxqGkdbZlRSct9RmOw09a2YyPNoDbuR2oVxZWWNYoQbyEi/YDck9OmtcWaVTZS4A/GsUzSqY1SHEGyh1lDy5bi+aJVyuLfmOnSjKcKkexllJ28tl/pl/Q+9X4fDxYWEBQFUb5VALMdzpuSbmnwfEmkbSMhPzE2/S2tJ5Fshk14cgNwPN3Op+V9vlVONxxhszKTF+Nwb8vazEWuV7npudLkECaGLjZJieTlWIac1gWznry12K7eYmx7Glot2OzVPj40TmM6hLXzX0N9rEb/ACrl8VjzNiondWGFt5Q6lSxP4mDagG6m1r2XX4itEfDvDkEmI0DMk5UEgXF443JsNASWO3pV/EOFmVnGx+JT0vtrTlLT2gF6yYOI5WVxcX2OoP16VpgQhFB3AAJ9QKmalewBo8O4a9+RGL9lABPcqNCflXJ+IcsfEo1TyRsImkRdEcqMQyEra2YGMG4sdBe9hXfAV5xxhjJxOXqEYAfKGFf3kkrfG3uHkjwhQZlzuzSYWCaOYM1yl2h5Q0NrERs4Y+azC50rXx+0WIWwCvIUSO42YTBDIB1tzSde9WeIEDCRSLqyukoDcslbgDzWJuAshA65VXQG9c1EkuInU4mRnlwuKhw5I8isI5IXBKjoT5/p2rZJP7DO9xHhyRY8iymZctikgSNjpoUeJQFI7MpB9Kb7HCMCrvENFUsTbOjk2kcsLnMrFibE7GulNCJvLFiE7FiPaQBv/wBmb6VljldpitrdAPg+AOJgdxLkdSVsAjJmQAsWP4lJPQjS2xoXFM2KRBhgXZgpLIy8tAwFy7ny9bhdSdPLau5w5H+0X2zm/tyo71dgogsaAACyroBYA2Has5wgqaR0LqclNewFw3w9JdXmZVYLbLHYi5tmNyoHToB+wBT/ALKH53+eU/yrfStUuTbswOexuFbDnmBrCzC6+Uj8QUg5gR8R9NhvVmFgmiLEKWztmJc5mN+xD2sOgAFbuNv90UC5mk8ijoCfxN2A3v7VlwiSQyhJJPuitowFAXNfVWY3Ogtl11F97VSlaEZeKYiSZXiUajKXWwjLKTcrmdvKGUEZlBterhxdChjlhKKBYi2eO3QeUbD0GlE3CGUWUM9iM1vhU2JF/Ww0rFiuGmV9LxLGbqy2BZvUEWK+hFQ5+EAsLO5UBXhZLaHMzXG299f3rTHMuwXS+nvv70m4Wv4fKdzYCxPU2HU71bHFl0Grd7Vyzx6pW+EBlGFlZvMbD3/YCiNqqaY7Bbn9KuW9td62jQInANflSp4fipV6nT9hnLkjjC2uW2bpfb51gw2DkzZpJCf7q6L8+9Ept6hXBmV5GWuCrGTZI2bsP16VHAzExIznUjUmrJ4Q6lTse1RXDC+uw+EdBbao3uwOexz/AGnGrCdYozdl1ysVGuYfiGtrHSulfRT6D9qowvDkjZ3UeZzdidd9begq+RLgjuCKe9AjJwzZj3P/AFrZVeFgyLb61bSgqjuUxU1PTVQhCvP+DfeySzm33kistjurykpe/XltEbetd/KfKfY/tXn3AvIpAva2FPz5MbftEK3h2MXkXFfOcYPyyhR7AKw/WZqE4kNHjOKDtJFOnvkXX6gfSivEImGKnCi4YG/ydtfog+lV8Vw4bE4s3F5c6Lb/AOlyITf/ABSVrHyUeiQy5kVhswB+ovQziehm7cqNj/hdz+wP0qzguNDYKGVbspgRwFFyRkBso7ntXHcO8TScQSSKTDYnCRtc4maZeWOXsIYSdczCwvuAWOhIrLHBttktnYM38YDUPLGPk6RAkfK9EqAzYkxyQRIt5JZQ7Rgj7qBEy5m10Asg63ZgPWj4qcqqgQxpU9KsSjNLATIp6AH61biMOrqVdQysLFWFwR2IpTzhFLNsKhgcVzIw9rXvp7G1So0xGD/sMqwMUrIBYZbArYdLUVNPTVSikA1PTU9AxXpUqZhQBZBvSpQb0q9Hp+wynyPLvUKlNuajXDl72XHgQqjERsdjYfSrwKesxsqw8GXre9W0qVqEAqRNKoyrdSO4pt7ASvSqnCXyC9XUJ2gIyGwJO1jf2rguBKGibNuBEAR1y4KPX28zD5V1viSVlwk3LtzGQol9s8lo0vbpmcVzWDiu+JA0VJSieoSBLn/8hH+GuiHaxeRuOnJiFfMETMTIzaA8uz5AfzuJCBfex6kAgLtHDh5SDzOdiOYDrZpAmIkHtnisB6Cu/fCgyNmAYZwwBAIuOX37Za5jjOHBhRjcD7Y+o3syupt3vt86uM7pDR0ng1h9ijUaCMvGB2EcjKB9AKs8T+GY8fhzBM0iqWVg0bZWDKbqQbEaHuKC/wBnfEiyyRto2klugY/dzKO9pIy3/iCuxrGdxnaACeGfCMOBRhFnd3tnllbPK9tszHoLmwAA1Pc0bpU9Q25O2BG1KlalakAP4zhXkVVTq2voLda24eAIgUbKAKspGkgGNMaekRQMiayQcWjY2uVPZhattVS4VG+JVJ7kCk78CLKRp7U1MZPDjX5U1Sh3pV6PT9hlLkaZhm3qsOO4+tDuMfxfkP51ivXj9R1GnJJV5NI8B/MO4+tPnHcfWufp6x+T+h0H847j60s47j60BFK9HyX6APZx3H1ps47j60BNI0fJ/QUH847j60s47j61z5Nhe1/aqExZJ/hv9KPlfoQU8QOOUuo/jYb/APvHXM+Hp2P2m4sBJKF9f9mgYn/Nm+lEMXIDJAmms8dx2yBpdf8Ay7/Ko8Gwi/ZsQ1vMZH16gmKNDbtXo4MmrFbJfIVeQ3b2c/v/AOmgHFb/AGGNhbTEYQ+bs0yq3zs5o1i2tJ6HOPn5/wClCsV/3Fr/AO7CuR/y3F/2NOPJVbGOBfsuKeS3wPna3/yJ7CU6/lKiU+ie1d5zB3H1rgcLxMyYlm1IXKnm2PMzCwBAuM0ca9dGPc1bwnEGEpBKQBIueD0Tfkk9WQGwO5UbaGjO2o2t6DydznHcfWlzB3H1oCaavO+U/Q6D+cdx9aWcdx9aAUqPlfoKD/MHcfWm5g7j60BpUfKfoKDxcdx9aQkHcfWgAp6PlP0FB7MO4+tPnHcfWgBpUfKfoQezjuPrSLjuPrQG1Kj5X6GdDAwvSoXwn+KPY/ypV63SZdWOzKXI3GP4vyH86w3rdxj+L8h/OsIrxOq/ml/k0jwPelT0hXOMQpXpUqBipXpU9AhqqxUhVGKi7AaAd6upqAMGE4UAgD3LXLEhmUgspU2Km/wsR860wYNUEgUtaVsz+c75VXToNEFX0ulaxyziqTCiuWLNuzb5r6b6+n941ScACsisXYSBlYXABVySRoNN9xWmnqvz5F5GYIuDqqKoaTTLrmFzkKkale6KflV6YBBcEFgbaMQwFtRYFdLfyHar6VHyMnsQyrYW1PvqfnT09KsQGpUqc0AK1NT0qAGpU9I0ANSpzSoAamqQpjQM2cJ/i/I/ypU/Cv4vyP8AKlXudF/EZS5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12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029" y="1844824"/>
            <a:ext cx="2200275"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Tree>
    <p:extLst>
      <p:ext uri="{BB962C8B-B14F-4D97-AF65-F5344CB8AC3E}">
        <p14:creationId xmlns:p14="http://schemas.microsoft.com/office/powerpoint/2010/main" val="2778415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Şehir Nüfusu</Template>
  <TotalTime>1713</TotalTime>
  <Words>1575</Words>
  <Application>Microsoft Office PowerPoint</Application>
  <PresentationFormat>Ekran Gösterisi (4:3)</PresentationFormat>
  <Paragraphs>282</Paragraphs>
  <Slides>27</Slides>
  <Notes>1</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Urban Pop</vt:lpstr>
      <vt:lpstr>KENDİNE ZARAR VERME DAVRANIŞI</vt:lpstr>
      <vt:lpstr>TANIM</vt:lpstr>
      <vt:lpstr>Kendİne zarar verme davranIşInI tanImlamak İçİn KULLANILAN ÖLÇÜTLER</vt:lpstr>
      <vt:lpstr>SIK GÖRÜLEN KENDİNE ZARAR VERME DAVRANIŞLARI</vt:lpstr>
      <vt:lpstr>İSTATİSTİKLER VE TEMEL BİLGİLER</vt:lpstr>
      <vt:lpstr>MADDE KULLANIMI VE kendİne zarar verme</vt:lpstr>
      <vt:lpstr>ERGENLİK VE KENDİNE ZARAR VERME</vt:lpstr>
      <vt:lpstr>PowerPoint Sunusu</vt:lpstr>
      <vt:lpstr>Rİsk faktörlerİ</vt:lpstr>
      <vt:lpstr>Rİsk faktörlerİ</vt:lpstr>
      <vt:lpstr>Rİsk faktörlerİ İSTİSMAR</vt:lpstr>
      <vt:lpstr> İstİsmara uğrayan kİşİlerİn kendİlerİNE ZARAR VERMELERİNİN nedenlerİ </vt:lpstr>
      <vt:lpstr> NEDEN BİREYLER KENDİNLERİNE ZARAR VEREN DAVRANIŞLAR SERGİLER? </vt:lpstr>
      <vt:lpstr>PowerPoint Sunusu</vt:lpstr>
      <vt:lpstr>PowerPoint Sunusu</vt:lpstr>
      <vt:lpstr> duygular </vt:lpstr>
      <vt:lpstr>PowerPoint Sunusu</vt:lpstr>
      <vt:lpstr> YANLIŞ bİlİnenler </vt:lpstr>
      <vt:lpstr> DEĞİŞİMİN BEŞ AŞAMASI </vt:lpstr>
      <vt:lpstr>Öğretmenler İÇİN önerİler</vt:lpstr>
      <vt:lpstr>Öğretmenler İÇİN önerİler</vt:lpstr>
      <vt:lpstr>Örneğİn aşağIdakİ İfadelerİ kullanabİlİrsİnİz </vt:lpstr>
      <vt:lpstr>Örnek olay: Öğrenci 12. sınıfta, erkek ve 17 yaşında. öğretmen koridorda gezerken tuvaletten gelen sesleri duyar ve tuvalete girer. o anda gömleğinin kolu kanlar içerisindeki öğrenciyi görür.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KENDİNE ZARAR VERME</dc:title>
  <dc:creator>MEB</dc:creator>
  <cp:lastModifiedBy>MEB</cp:lastModifiedBy>
  <cp:revision>102</cp:revision>
  <dcterms:created xsi:type="dcterms:W3CDTF">2013-01-24T08:34:45Z</dcterms:created>
  <dcterms:modified xsi:type="dcterms:W3CDTF">2014-11-06T13:29:03Z</dcterms:modified>
</cp:coreProperties>
</file>